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activeX/activeX15.xml" ContentType="application/vnd.ms-office.activeX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activeX/activeX2.xml" ContentType="application/vnd.ms-office.activeX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activeX/activeX11.xml" ContentType="application/vnd.ms-office.activeX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ms-office.activeX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activeX/activeX16.xml" ContentType="application/vnd.ms-office.activeX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activeX/activeX3.xml" ContentType="application/vnd.ms-office.activeX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activeX/activeX12.xml" ContentType="application/vnd.ms-office.activeX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activeX/activeX8.xml" ContentType="application/vnd.ms-office.activeX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activeX/activeX6.xml" ContentType="application/vnd.ms-office.activeX+xml"/>
  <Override PartName="/ppt/theme/theme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activeX/activeX17.xml" ContentType="application/vnd.ms-office.activeX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activeX/activeX1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activeX/activeX9.xml" ContentType="application/vnd.ms-office.activeX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activeX/activeX5.xml" ContentType="application/vnd.ms-office.activeX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activeX/activeX14.xml" ContentType="application/vnd.ms-office.activeX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activeX/activeX1.xml" ContentType="application/vnd.ms-office.activeX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activeX/activeX10.xml" ContentType="application/vnd.ms-office.activeX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48" r:id="rId5"/>
    <p:sldMasterId id="2147483661" r:id="rId6"/>
    <p:sldMasterId id="2147483669" r:id="rId7"/>
    <p:sldMasterId id="2147483690" r:id="rId8"/>
    <p:sldMasterId id="2147483700" r:id="rId9"/>
    <p:sldMasterId id="2147483710" r:id="rId10"/>
    <p:sldMasterId id="2147483721" r:id="rId11"/>
    <p:sldMasterId id="2147483731" r:id="rId12"/>
    <p:sldMasterId id="2147483740" r:id="rId13"/>
  </p:sldMasterIdLst>
  <p:notesMasterIdLst>
    <p:notesMasterId r:id="rId38"/>
  </p:notesMasterIdLst>
  <p:handoutMasterIdLst>
    <p:handoutMasterId r:id="rId39"/>
  </p:handoutMasterIdLst>
  <p:sldIdLst>
    <p:sldId id="414" r:id="rId14"/>
    <p:sldId id="377" r:id="rId15"/>
    <p:sldId id="302" r:id="rId16"/>
    <p:sldId id="367" r:id="rId17"/>
    <p:sldId id="305" r:id="rId18"/>
    <p:sldId id="376" r:id="rId19"/>
    <p:sldId id="359" r:id="rId20"/>
    <p:sldId id="339" r:id="rId21"/>
    <p:sldId id="307" r:id="rId22"/>
    <p:sldId id="378" r:id="rId23"/>
    <p:sldId id="385" r:id="rId24"/>
    <p:sldId id="379" r:id="rId25"/>
    <p:sldId id="405" r:id="rId26"/>
    <p:sldId id="406" r:id="rId27"/>
    <p:sldId id="407" r:id="rId28"/>
    <p:sldId id="409" r:id="rId29"/>
    <p:sldId id="410" r:id="rId30"/>
    <p:sldId id="411" r:id="rId31"/>
    <p:sldId id="412" r:id="rId32"/>
    <p:sldId id="413" r:id="rId33"/>
    <p:sldId id="381" r:id="rId34"/>
    <p:sldId id="384" r:id="rId35"/>
    <p:sldId id="415" r:id="rId36"/>
    <p:sldId id="349" r:id="rId3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4" userDrawn="1">
          <p15:clr>
            <a:srgbClr val="A4A3A4"/>
          </p15:clr>
        </p15:guide>
        <p15:guide id="2" orient="horz" pos="1389" userDrawn="1">
          <p15:clr>
            <a:srgbClr val="A4A3A4"/>
          </p15:clr>
        </p15:guide>
        <p15:guide id="3" orient="horz" pos="3203" userDrawn="1">
          <p15:clr>
            <a:srgbClr val="A4A3A4"/>
          </p15:clr>
        </p15:guide>
        <p15:guide id="4" pos="360">
          <p15:clr>
            <a:srgbClr val="A4A3A4"/>
          </p15:clr>
        </p15:guide>
        <p15:guide id="5" pos="53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3735"/>
    <a:srgbClr val="AA3735"/>
    <a:srgbClr val="D20000"/>
    <a:srgbClr val="C80000"/>
    <a:srgbClr val="B00000"/>
    <a:srgbClr val="E10000"/>
    <a:srgbClr val="FF0000"/>
    <a:srgbClr val="FF2F2F"/>
    <a:srgbClr val="EE0000"/>
    <a:srgbClr val="FF656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1" autoAdjust="0"/>
    <p:restoredTop sz="62810" autoAdjust="0"/>
  </p:normalViewPr>
  <p:slideViewPr>
    <p:cSldViewPr snapToGrid="0">
      <p:cViewPr varScale="1">
        <p:scale>
          <a:sx n="61" d="100"/>
          <a:sy n="61" d="100"/>
        </p:scale>
        <p:origin x="-2412" y="-78"/>
      </p:cViewPr>
      <p:guideLst>
        <p:guide orient="horz" pos="1684"/>
        <p:guide orient="horz" pos="1389"/>
        <p:guide orient="horz" pos="3203"/>
        <p:guide pos="360"/>
        <p:guide pos="5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5526"/>
    </p:cViewPr>
  </p:sorterViewPr>
  <p:notesViewPr>
    <p:cSldViewPr snapToGrid="0" showGuides="1">
      <p:cViewPr varScale="1">
        <p:scale>
          <a:sx n="99" d="100"/>
          <a:sy n="99" d="100"/>
        </p:scale>
        <p:origin x="-354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B718B-DD2E-4026-AE98-DD823E8AF23C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FBB327-9FB9-4F62-99DF-0A4B756A1559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/>
            <a:t>Sept 2014</a:t>
          </a:r>
          <a:endParaRPr lang="en-US" dirty="0"/>
        </a:p>
      </dgm:t>
    </dgm:pt>
    <dgm:pt modelId="{3AE1956C-A4AC-4F06-8909-203CF8F24357}" type="parTrans" cxnId="{6BB89067-8EAC-47DD-A11C-4F4178FAE83F}">
      <dgm:prSet/>
      <dgm:spPr/>
      <dgm:t>
        <a:bodyPr/>
        <a:lstStyle/>
        <a:p>
          <a:endParaRPr lang="en-US"/>
        </a:p>
      </dgm:t>
    </dgm:pt>
    <dgm:pt modelId="{C777FB88-FA98-46B1-95A7-0C7FA6578DAF}" type="sibTrans" cxnId="{6BB89067-8EAC-47DD-A11C-4F4178FAE83F}">
      <dgm:prSet/>
      <dgm:spPr/>
      <dgm:t>
        <a:bodyPr/>
        <a:lstStyle/>
        <a:p>
          <a:endParaRPr lang="en-US"/>
        </a:p>
      </dgm:t>
    </dgm:pt>
    <dgm:pt modelId="{4287DEE6-FEC8-40DF-BB9B-55189B4A608D}">
      <dgm:prSet phldrT="[Text]" custT="1"/>
      <dgm:spPr/>
      <dgm:t>
        <a:bodyPr/>
        <a:lstStyle/>
        <a:p>
          <a:pPr algn="l"/>
          <a:r>
            <a:rPr lang="en-US" sz="1600" dirty="0" smtClean="0"/>
            <a:t>1</a:t>
          </a:r>
          <a:r>
            <a:rPr lang="en-US" sz="1600" baseline="30000" dirty="0" smtClean="0"/>
            <a:t>st</a:t>
          </a:r>
          <a:r>
            <a:rPr lang="en-US" sz="1600" dirty="0" smtClean="0"/>
            <a:t> meeting of PC 288</a:t>
          </a:r>
          <a:endParaRPr lang="en-US" sz="1600" dirty="0"/>
        </a:p>
      </dgm:t>
    </dgm:pt>
    <dgm:pt modelId="{FA6A06BC-E41B-4DC0-9AB2-F219AB440AD7}" type="parTrans" cxnId="{657953E5-849B-4B82-BAF6-DFDC74969629}">
      <dgm:prSet/>
      <dgm:spPr/>
      <dgm:t>
        <a:bodyPr/>
        <a:lstStyle/>
        <a:p>
          <a:endParaRPr lang="en-US"/>
        </a:p>
      </dgm:t>
    </dgm:pt>
    <dgm:pt modelId="{33F962AD-BE4E-41B1-B55E-3A070060B563}" type="sibTrans" cxnId="{657953E5-849B-4B82-BAF6-DFDC74969629}">
      <dgm:prSet/>
      <dgm:spPr/>
      <dgm:t>
        <a:bodyPr/>
        <a:lstStyle/>
        <a:p>
          <a:endParaRPr lang="en-US"/>
        </a:p>
      </dgm:t>
    </dgm:pt>
    <dgm:pt modelId="{473624E3-04B0-4C35-AD13-A5C5421723A5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/>
            <a:t>2015</a:t>
          </a:r>
          <a:endParaRPr lang="en-US" dirty="0"/>
        </a:p>
      </dgm:t>
    </dgm:pt>
    <dgm:pt modelId="{63EA769B-7D2D-43BF-9C14-DD9210EB205C}" type="parTrans" cxnId="{81D6B7F5-4A36-429C-9A62-141AD36E15B3}">
      <dgm:prSet/>
      <dgm:spPr/>
      <dgm:t>
        <a:bodyPr/>
        <a:lstStyle/>
        <a:p>
          <a:endParaRPr lang="en-US"/>
        </a:p>
      </dgm:t>
    </dgm:pt>
    <dgm:pt modelId="{51365165-A5EE-4022-BAE7-3765E4F95813}" type="sibTrans" cxnId="{81D6B7F5-4A36-429C-9A62-141AD36E15B3}">
      <dgm:prSet/>
      <dgm:spPr/>
      <dgm:t>
        <a:bodyPr/>
        <a:lstStyle/>
        <a:p>
          <a:endParaRPr lang="en-US"/>
        </a:p>
      </dgm:t>
    </dgm:pt>
    <dgm:pt modelId="{3C336D89-9FEA-491B-989D-DCFEB51558F0}">
      <dgm:prSet phldrT="[Text]"/>
      <dgm:spPr/>
      <dgm:t>
        <a:bodyPr/>
        <a:lstStyle/>
        <a:p>
          <a:r>
            <a:rPr lang="en-US" dirty="0" smtClean="0"/>
            <a:t>2016 Q4</a:t>
          </a:r>
          <a:endParaRPr lang="en-US" dirty="0"/>
        </a:p>
      </dgm:t>
    </dgm:pt>
    <dgm:pt modelId="{1F7DA8A5-8EAE-4491-9699-1A190A01253D}" type="parTrans" cxnId="{DDBC55FD-7968-4B10-AC5D-34F34BD9E31C}">
      <dgm:prSet/>
      <dgm:spPr/>
      <dgm:t>
        <a:bodyPr/>
        <a:lstStyle/>
        <a:p>
          <a:endParaRPr lang="en-US"/>
        </a:p>
      </dgm:t>
    </dgm:pt>
    <dgm:pt modelId="{125F42CC-831A-41FE-876A-985E908F0D01}" type="sibTrans" cxnId="{DDBC55FD-7968-4B10-AC5D-34F34BD9E31C}">
      <dgm:prSet/>
      <dgm:spPr/>
      <dgm:t>
        <a:bodyPr/>
        <a:lstStyle/>
        <a:p>
          <a:endParaRPr lang="en-US"/>
        </a:p>
      </dgm:t>
    </dgm:pt>
    <dgm:pt modelId="{A21C16C1-2706-48C9-A5EF-01C9F587EB65}">
      <dgm:prSet phldrT="[Text]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en-US" dirty="0" smtClean="0"/>
            <a:t>Sept 2013</a:t>
          </a:r>
          <a:endParaRPr lang="en-US" dirty="0"/>
        </a:p>
      </dgm:t>
    </dgm:pt>
    <dgm:pt modelId="{7F79FADA-F53D-49D8-95D2-F64D101CA772}" type="parTrans" cxnId="{37835C4D-8311-4A52-8690-B7BDED94F477}">
      <dgm:prSet/>
      <dgm:spPr/>
      <dgm:t>
        <a:bodyPr/>
        <a:lstStyle/>
        <a:p>
          <a:endParaRPr lang="en-US"/>
        </a:p>
      </dgm:t>
    </dgm:pt>
    <dgm:pt modelId="{F9B3F111-8909-4ACA-8817-0138E6FAB17A}" type="sibTrans" cxnId="{37835C4D-8311-4A52-8690-B7BDED94F477}">
      <dgm:prSet/>
      <dgm:spPr/>
      <dgm:t>
        <a:bodyPr/>
        <a:lstStyle/>
        <a:p>
          <a:endParaRPr lang="en-US"/>
        </a:p>
      </dgm:t>
    </dgm:pt>
    <dgm:pt modelId="{2BB04B5E-C041-451E-8DCB-B83DC524368E}">
      <dgm:prSet phldrT="[Text]" custT="1"/>
      <dgm:spPr/>
      <dgm:t>
        <a:bodyPr/>
        <a:lstStyle/>
        <a:p>
          <a:pPr algn="l"/>
          <a:r>
            <a:rPr lang="en-US" sz="1600" dirty="0" smtClean="0"/>
            <a:t>Concept agreement</a:t>
          </a:r>
          <a:endParaRPr lang="en-US" sz="1600" dirty="0"/>
        </a:p>
      </dgm:t>
    </dgm:pt>
    <dgm:pt modelId="{55CE293F-CE34-48F5-9123-4D69CD10F209}" type="parTrans" cxnId="{5CE20580-5BA4-4656-A2BB-595DB83C0EC1}">
      <dgm:prSet/>
      <dgm:spPr/>
      <dgm:t>
        <a:bodyPr/>
        <a:lstStyle/>
        <a:p>
          <a:endParaRPr lang="en-US"/>
        </a:p>
      </dgm:t>
    </dgm:pt>
    <dgm:pt modelId="{9E6F4273-97B8-48F8-9C8F-4576515795BE}" type="sibTrans" cxnId="{5CE20580-5BA4-4656-A2BB-595DB83C0EC1}">
      <dgm:prSet/>
      <dgm:spPr/>
      <dgm:t>
        <a:bodyPr/>
        <a:lstStyle/>
        <a:p>
          <a:endParaRPr lang="en-US"/>
        </a:p>
      </dgm:t>
    </dgm:pt>
    <dgm:pt modelId="{886A2E1B-4CD7-4530-B53C-8B58BA22C475}">
      <dgm:prSet phldrT="[Text]" custT="1"/>
      <dgm:spPr/>
      <dgm:t>
        <a:bodyPr/>
        <a:lstStyle/>
        <a:p>
          <a:pPr algn="l"/>
          <a:r>
            <a:rPr lang="en-US" sz="1600" dirty="0" smtClean="0"/>
            <a:t>Working Groups meetings</a:t>
          </a:r>
          <a:br>
            <a:rPr lang="en-US" sz="1600" dirty="0" smtClean="0"/>
          </a:br>
          <a:r>
            <a:rPr lang="en-US" sz="1600" dirty="0" smtClean="0"/>
            <a:t>(3 face to face, 2 </a:t>
          </a:r>
          <a:r>
            <a:rPr lang="en-US" sz="1600" dirty="0" err="1" smtClean="0"/>
            <a:t>Webex</a:t>
          </a:r>
          <a:r>
            <a:rPr lang="en-US" sz="1600" dirty="0" smtClean="0"/>
            <a:t>)</a:t>
          </a:r>
          <a:endParaRPr lang="en-US" sz="1600" dirty="0"/>
        </a:p>
      </dgm:t>
    </dgm:pt>
    <dgm:pt modelId="{159F993F-42C0-4921-819E-D94797B002DE}" type="parTrans" cxnId="{ACA28731-408E-4084-A299-69DC51962233}">
      <dgm:prSet/>
      <dgm:spPr/>
      <dgm:t>
        <a:bodyPr/>
        <a:lstStyle/>
        <a:p>
          <a:endParaRPr lang="en-US"/>
        </a:p>
      </dgm:t>
    </dgm:pt>
    <dgm:pt modelId="{4B67EAB6-D429-4D98-92B2-C738911C28BF}" type="sibTrans" cxnId="{ACA28731-408E-4084-A299-69DC51962233}">
      <dgm:prSet/>
      <dgm:spPr/>
      <dgm:t>
        <a:bodyPr/>
        <a:lstStyle/>
        <a:p>
          <a:endParaRPr lang="en-US"/>
        </a:p>
      </dgm:t>
    </dgm:pt>
    <dgm:pt modelId="{F3513297-10AF-4EB5-A5F0-694AF97E4F42}">
      <dgm:prSet phldrT="[Text]"/>
      <dgm:spPr/>
      <dgm:t>
        <a:bodyPr/>
        <a:lstStyle/>
        <a:p>
          <a:pPr algn="l"/>
          <a:r>
            <a:rPr lang="en-US" b="1" dirty="0" smtClean="0"/>
            <a:t>CD &amp; DIS ballot</a:t>
          </a:r>
          <a:endParaRPr lang="en-US" b="1" dirty="0"/>
        </a:p>
      </dgm:t>
    </dgm:pt>
    <dgm:pt modelId="{A9F0A3E9-2291-4BED-8561-7CCCAC5448E1}" type="parTrans" cxnId="{10C56AEB-FC86-4D50-827B-AC76464375F7}">
      <dgm:prSet/>
      <dgm:spPr/>
      <dgm:t>
        <a:bodyPr/>
        <a:lstStyle/>
        <a:p>
          <a:endParaRPr lang="en-US"/>
        </a:p>
      </dgm:t>
    </dgm:pt>
    <dgm:pt modelId="{E5754E6C-2FDB-451C-8982-5D5DD85DEC65}" type="sibTrans" cxnId="{10C56AEB-FC86-4D50-827B-AC76464375F7}">
      <dgm:prSet/>
      <dgm:spPr/>
      <dgm:t>
        <a:bodyPr/>
        <a:lstStyle/>
        <a:p>
          <a:endParaRPr lang="en-US"/>
        </a:p>
      </dgm:t>
    </dgm:pt>
    <dgm:pt modelId="{4810E7A6-5D0F-4C4D-818C-DD0F1BE3F4AF}">
      <dgm:prSet phldrT="[Text]"/>
      <dgm:spPr>
        <a:ln cmpd="sng"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2017 Q3</a:t>
          </a:r>
          <a:endParaRPr lang="en-US" dirty="0"/>
        </a:p>
      </dgm:t>
    </dgm:pt>
    <dgm:pt modelId="{BA596E52-91DD-493A-B0F9-F1D6FF90CCF8}" type="parTrans" cxnId="{F8D33DD0-6FDB-4514-8CBE-477B13380999}">
      <dgm:prSet/>
      <dgm:spPr/>
      <dgm:t>
        <a:bodyPr/>
        <a:lstStyle/>
        <a:p>
          <a:endParaRPr lang="en-US"/>
        </a:p>
      </dgm:t>
    </dgm:pt>
    <dgm:pt modelId="{BB5DE270-0CEF-4C45-8ECF-F430A01C38BC}" type="sibTrans" cxnId="{F8D33DD0-6FDB-4514-8CBE-477B13380999}">
      <dgm:prSet/>
      <dgm:spPr/>
      <dgm:t>
        <a:bodyPr/>
        <a:lstStyle/>
        <a:p>
          <a:endParaRPr lang="en-US"/>
        </a:p>
      </dgm:t>
    </dgm:pt>
    <dgm:pt modelId="{403C5F29-FD68-4C60-9ADC-F9763CD4A34C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Possible FDIS in 2017 Q1</a:t>
          </a:r>
          <a:endParaRPr lang="en-US" dirty="0"/>
        </a:p>
      </dgm:t>
    </dgm:pt>
    <dgm:pt modelId="{999C478C-397E-4FF6-9440-6014754BDE7E}" type="parTrans" cxnId="{D636E69F-AAD6-420A-971B-0A508FE212D0}">
      <dgm:prSet/>
      <dgm:spPr/>
      <dgm:t>
        <a:bodyPr/>
        <a:lstStyle/>
        <a:p>
          <a:endParaRPr lang="en-US"/>
        </a:p>
      </dgm:t>
    </dgm:pt>
    <dgm:pt modelId="{D4F3C7AA-63A6-4952-8876-866920979C3F}" type="sibTrans" cxnId="{D636E69F-AAD6-420A-971B-0A508FE212D0}">
      <dgm:prSet/>
      <dgm:spPr/>
      <dgm:t>
        <a:bodyPr/>
        <a:lstStyle/>
        <a:p>
          <a:endParaRPr lang="en-US"/>
        </a:p>
      </dgm:t>
    </dgm:pt>
    <dgm:pt modelId="{81294ADC-024D-4CF4-8CD5-6E8F6BA2CE91}">
      <dgm:prSet phldrT="[Text]"/>
      <dgm:spPr/>
      <dgm:t>
        <a:bodyPr/>
        <a:lstStyle/>
        <a:p>
          <a:pPr algn="l"/>
          <a:endParaRPr lang="en-US" dirty="0"/>
        </a:p>
      </dgm:t>
    </dgm:pt>
    <dgm:pt modelId="{8FE2CF4C-072F-49CC-9427-EEBB92773F10}" type="parTrans" cxnId="{DF2A2EEE-2A99-40FC-88CD-BC841C4F249A}">
      <dgm:prSet/>
      <dgm:spPr/>
      <dgm:t>
        <a:bodyPr/>
        <a:lstStyle/>
        <a:p>
          <a:endParaRPr lang="en-US"/>
        </a:p>
      </dgm:t>
    </dgm:pt>
    <dgm:pt modelId="{CD44FAC3-F678-4BC8-99ED-ECA4BA440FD1}" type="sibTrans" cxnId="{DF2A2EEE-2A99-40FC-88CD-BC841C4F249A}">
      <dgm:prSet/>
      <dgm:spPr/>
      <dgm:t>
        <a:bodyPr/>
        <a:lstStyle/>
        <a:p>
          <a:endParaRPr lang="en-US"/>
        </a:p>
      </dgm:t>
    </dgm:pt>
    <dgm:pt modelId="{463A50A3-129C-432F-A4F1-E8177D9A8C80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Publication</a:t>
          </a:r>
          <a:endParaRPr lang="en-US" dirty="0"/>
        </a:p>
      </dgm:t>
    </dgm:pt>
    <dgm:pt modelId="{4816E9E9-EA01-42E9-A467-B13A3F9EF27C}" type="parTrans" cxnId="{A92C9A42-6299-4200-BBED-3F4CC74170BF}">
      <dgm:prSet/>
      <dgm:spPr/>
      <dgm:t>
        <a:bodyPr/>
        <a:lstStyle/>
        <a:p>
          <a:endParaRPr lang="en-US"/>
        </a:p>
      </dgm:t>
    </dgm:pt>
    <dgm:pt modelId="{DF3062C5-47B3-421B-9887-0A0C9FC00995}" type="sibTrans" cxnId="{A92C9A42-6299-4200-BBED-3F4CC74170BF}">
      <dgm:prSet/>
      <dgm:spPr/>
      <dgm:t>
        <a:bodyPr/>
        <a:lstStyle/>
        <a:p>
          <a:endParaRPr lang="en-US"/>
        </a:p>
      </dgm:t>
    </dgm:pt>
    <dgm:pt modelId="{59AA5134-3152-4D85-B42A-21D252090800}" type="pres">
      <dgm:prSet presAssocID="{C35B718B-DD2E-4026-AE98-DD823E8AF23C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3C3A10B-BCAE-45B5-B3FF-FD58E5812183}" type="pres">
      <dgm:prSet presAssocID="{4810E7A6-5D0F-4C4D-818C-DD0F1BE3F4AF}" presName="Accent5" presStyleCnt="0"/>
      <dgm:spPr/>
    </dgm:pt>
    <dgm:pt modelId="{C13C481A-6E1B-4ED8-9A5D-291829EE0719}" type="pres">
      <dgm:prSet presAssocID="{4810E7A6-5D0F-4C4D-818C-DD0F1BE3F4AF}" presName="Accent" presStyleLbl="node1" presStyleIdx="0" presStyleCnt="5"/>
      <dgm:spPr>
        <a:solidFill>
          <a:srgbClr val="FF0000"/>
        </a:solidFill>
      </dgm:spPr>
    </dgm:pt>
    <dgm:pt modelId="{65397A0A-9464-4683-8979-C85061715C1B}" type="pres">
      <dgm:prSet presAssocID="{4810E7A6-5D0F-4C4D-818C-DD0F1BE3F4AF}" presName="ParentBackground5" presStyleCnt="0"/>
      <dgm:spPr/>
    </dgm:pt>
    <dgm:pt modelId="{A7931233-67FE-46C5-9A3D-ACD0B122260A}" type="pres">
      <dgm:prSet presAssocID="{4810E7A6-5D0F-4C4D-818C-DD0F1BE3F4AF}" presName="ParentBackground" presStyleLbl="fgAcc1" presStyleIdx="0" presStyleCnt="5"/>
      <dgm:spPr/>
      <dgm:t>
        <a:bodyPr/>
        <a:lstStyle/>
        <a:p>
          <a:endParaRPr lang="en-US"/>
        </a:p>
      </dgm:t>
    </dgm:pt>
    <dgm:pt modelId="{BECE30A8-7856-413A-AF4B-2290A82C2A6E}" type="pres">
      <dgm:prSet presAssocID="{4810E7A6-5D0F-4C4D-818C-DD0F1BE3F4AF}" presName="Child5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9D9C6-897C-47AF-A876-BEAC5141F682}" type="pres">
      <dgm:prSet presAssocID="{4810E7A6-5D0F-4C4D-818C-DD0F1BE3F4AF}" presName="Parent5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349A6-9A96-4C1B-B7A1-25C8CE2F7047}" type="pres">
      <dgm:prSet presAssocID="{3C336D89-9FEA-491B-989D-DCFEB51558F0}" presName="Accent4" presStyleCnt="0"/>
      <dgm:spPr/>
    </dgm:pt>
    <dgm:pt modelId="{9152EAF2-9FF8-4019-B219-1CF397411E28}" type="pres">
      <dgm:prSet presAssocID="{3C336D89-9FEA-491B-989D-DCFEB51558F0}" presName="Accent" presStyleLbl="node1" presStyleIdx="1" presStyleCnt="5"/>
      <dgm:spPr/>
    </dgm:pt>
    <dgm:pt modelId="{6BC3AD46-ED19-4EE6-B329-EB6A4814B1F0}" type="pres">
      <dgm:prSet presAssocID="{3C336D89-9FEA-491B-989D-DCFEB51558F0}" presName="ParentBackground4" presStyleCnt="0"/>
      <dgm:spPr/>
    </dgm:pt>
    <dgm:pt modelId="{DFCE12AA-AED4-47E3-9EDF-741FC85C9780}" type="pres">
      <dgm:prSet presAssocID="{3C336D89-9FEA-491B-989D-DCFEB51558F0}" presName="ParentBackground" presStyleLbl="fgAcc1" presStyleIdx="1" presStyleCnt="5"/>
      <dgm:spPr/>
      <dgm:t>
        <a:bodyPr/>
        <a:lstStyle/>
        <a:p>
          <a:endParaRPr lang="en-US"/>
        </a:p>
      </dgm:t>
    </dgm:pt>
    <dgm:pt modelId="{72E7CEE5-2128-408C-8EFD-111CBB279EC6}" type="pres">
      <dgm:prSet presAssocID="{3C336D89-9FEA-491B-989D-DCFEB51558F0}" presName="Child4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2C8EF-CE8D-45A3-BE18-7296C584D262}" type="pres">
      <dgm:prSet presAssocID="{3C336D89-9FEA-491B-989D-DCFEB51558F0}" presName="Parent4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2C35D-7508-4876-A824-C88E885E99B1}" type="pres">
      <dgm:prSet presAssocID="{473624E3-04B0-4C35-AD13-A5C5421723A5}" presName="Accent3" presStyleCnt="0"/>
      <dgm:spPr/>
    </dgm:pt>
    <dgm:pt modelId="{C83631CF-BDC7-4180-AB3A-1C0CC6F999A2}" type="pres">
      <dgm:prSet presAssocID="{473624E3-04B0-4C35-AD13-A5C5421723A5}" presName="Accent" presStyleLbl="node1" presStyleIdx="2" presStyleCnt="5"/>
      <dgm:spPr>
        <a:solidFill>
          <a:schemeClr val="bg1">
            <a:lumMod val="65000"/>
          </a:schemeClr>
        </a:solidFill>
      </dgm:spPr>
    </dgm:pt>
    <dgm:pt modelId="{7A482CDC-55CC-447C-A20B-4196681B6C72}" type="pres">
      <dgm:prSet presAssocID="{473624E3-04B0-4C35-AD13-A5C5421723A5}" presName="ParentBackground3" presStyleCnt="0"/>
      <dgm:spPr/>
    </dgm:pt>
    <dgm:pt modelId="{C5C715A7-3F44-41A0-8ACB-6D388B4634CC}" type="pres">
      <dgm:prSet presAssocID="{473624E3-04B0-4C35-AD13-A5C5421723A5}" presName="ParentBackground" presStyleLbl="fgAcc1" presStyleIdx="2" presStyleCnt="5"/>
      <dgm:spPr/>
      <dgm:t>
        <a:bodyPr/>
        <a:lstStyle/>
        <a:p>
          <a:endParaRPr lang="en-US"/>
        </a:p>
      </dgm:t>
    </dgm:pt>
    <dgm:pt modelId="{0B18DD16-9B80-45AE-9A05-20E19F1D3231}" type="pres">
      <dgm:prSet presAssocID="{473624E3-04B0-4C35-AD13-A5C5421723A5}" presName="Child3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5906A-4FCE-4333-9CBD-B5AEBDE00911}" type="pres">
      <dgm:prSet presAssocID="{473624E3-04B0-4C35-AD13-A5C5421723A5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F02D5-6D20-4C46-915B-D753EDCBEB6C}" type="pres">
      <dgm:prSet presAssocID="{D8FBB327-9FB9-4F62-99DF-0A4B756A1559}" presName="Accent2" presStyleCnt="0"/>
      <dgm:spPr/>
    </dgm:pt>
    <dgm:pt modelId="{4197F36C-5C69-4C38-B639-668A49C8FCD1}" type="pres">
      <dgm:prSet presAssocID="{D8FBB327-9FB9-4F62-99DF-0A4B756A1559}" presName="Accent" presStyleLbl="node1" presStyleIdx="3" presStyleCnt="5"/>
      <dgm:spPr>
        <a:solidFill>
          <a:schemeClr val="bg1">
            <a:lumMod val="65000"/>
          </a:schemeClr>
        </a:solidFill>
      </dgm:spPr>
    </dgm:pt>
    <dgm:pt modelId="{C7DB0D38-380D-4956-A4AD-F0871F3F55C3}" type="pres">
      <dgm:prSet presAssocID="{D8FBB327-9FB9-4F62-99DF-0A4B756A1559}" presName="ParentBackground2" presStyleCnt="0"/>
      <dgm:spPr/>
    </dgm:pt>
    <dgm:pt modelId="{03EFD64C-8395-4041-8E52-9C84E029F77D}" type="pres">
      <dgm:prSet presAssocID="{D8FBB327-9FB9-4F62-99DF-0A4B756A1559}" presName="ParentBackground" presStyleLbl="fgAcc1" presStyleIdx="3" presStyleCnt="5"/>
      <dgm:spPr/>
      <dgm:t>
        <a:bodyPr/>
        <a:lstStyle/>
        <a:p>
          <a:endParaRPr lang="en-US"/>
        </a:p>
      </dgm:t>
    </dgm:pt>
    <dgm:pt modelId="{A1F54924-A678-490A-8642-78CE6C0F6534}" type="pres">
      <dgm:prSet presAssocID="{D8FBB327-9FB9-4F62-99DF-0A4B756A1559}" presName="Child2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4C6F4-4EDF-4959-AAB3-35EED0743346}" type="pres">
      <dgm:prSet presAssocID="{D8FBB327-9FB9-4F62-99DF-0A4B756A1559}" presName="Parent2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5B92B-81F7-42EE-BEC6-27064E091349}" type="pres">
      <dgm:prSet presAssocID="{A21C16C1-2706-48C9-A5EF-01C9F587EB65}" presName="Accent1" presStyleCnt="0"/>
      <dgm:spPr/>
    </dgm:pt>
    <dgm:pt modelId="{6D07D301-E6B5-41C8-B516-62254FA81734}" type="pres">
      <dgm:prSet presAssocID="{A21C16C1-2706-48C9-A5EF-01C9F587EB65}" presName="Accent" presStyleLbl="node1" presStyleIdx="4" presStyleCnt="5"/>
      <dgm:spPr>
        <a:solidFill>
          <a:schemeClr val="bg1">
            <a:lumMod val="65000"/>
          </a:schemeClr>
        </a:solidFill>
      </dgm:spPr>
    </dgm:pt>
    <dgm:pt modelId="{B0A1845C-DC4F-4120-91FD-33DCD38458D7}" type="pres">
      <dgm:prSet presAssocID="{A21C16C1-2706-48C9-A5EF-01C9F587EB65}" presName="ParentBackground1" presStyleCnt="0"/>
      <dgm:spPr/>
    </dgm:pt>
    <dgm:pt modelId="{5AF5FECD-AAD7-4077-83B8-01654E95DB5C}" type="pres">
      <dgm:prSet presAssocID="{A21C16C1-2706-48C9-A5EF-01C9F587EB65}" presName="ParentBackground" presStyleLbl="fgAcc1" presStyleIdx="4" presStyleCnt="5"/>
      <dgm:spPr/>
      <dgm:t>
        <a:bodyPr/>
        <a:lstStyle/>
        <a:p>
          <a:endParaRPr lang="en-US"/>
        </a:p>
      </dgm:t>
    </dgm:pt>
    <dgm:pt modelId="{23A7A55B-06B0-429A-B90D-A1AEF7390C20}" type="pres">
      <dgm:prSet presAssocID="{A21C16C1-2706-48C9-A5EF-01C9F587EB65}" presName="Child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8DC7D-D539-4E11-8C45-0050B9F841CE}" type="pres">
      <dgm:prSet presAssocID="{A21C16C1-2706-48C9-A5EF-01C9F587EB65}" presName="Parent1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C56AEB-FC86-4D50-827B-AC76464375F7}" srcId="{3C336D89-9FEA-491B-989D-DCFEB51558F0}" destId="{F3513297-10AF-4EB5-A5F0-694AF97E4F42}" srcOrd="0" destOrd="0" parTransId="{A9F0A3E9-2291-4BED-8561-7CCCAC5448E1}" sibTransId="{E5754E6C-2FDB-451C-8982-5D5DD85DEC65}"/>
    <dgm:cxn modelId="{BE666AA7-142F-46E9-9BCE-39B1026A2E6F}" type="presOf" srcId="{D8FBB327-9FB9-4F62-99DF-0A4B756A1559}" destId="{CF04C6F4-4EDF-4959-AAB3-35EED0743346}" srcOrd="1" destOrd="0" presId="urn:microsoft.com/office/officeart/2011/layout/CircleProcess"/>
    <dgm:cxn modelId="{A042B125-13E8-42F9-B7A4-FD1DFFFE37CB}" type="presOf" srcId="{D8FBB327-9FB9-4F62-99DF-0A4B756A1559}" destId="{03EFD64C-8395-4041-8E52-9C84E029F77D}" srcOrd="0" destOrd="0" presId="urn:microsoft.com/office/officeart/2011/layout/CircleProcess"/>
    <dgm:cxn modelId="{F36E99C2-C764-4F02-95DB-6CA8DE804D7F}" type="presOf" srcId="{473624E3-04B0-4C35-AD13-A5C5421723A5}" destId="{6275906A-4FCE-4333-9CBD-B5AEBDE00911}" srcOrd="1" destOrd="0" presId="urn:microsoft.com/office/officeart/2011/layout/CircleProcess"/>
    <dgm:cxn modelId="{2F09730C-A1F7-4BC8-990A-F255E5DC5887}" type="presOf" srcId="{463A50A3-129C-432F-A4F1-E8177D9A8C80}" destId="{BECE30A8-7856-413A-AF4B-2290A82C2A6E}" srcOrd="0" destOrd="1" presId="urn:microsoft.com/office/officeart/2011/layout/CircleProcess"/>
    <dgm:cxn modelId="{08E92CA8-21F6-48CA-A19B-130159119987}" type="presOf" srcId="{4287DEE6-FEC8-40DF-BB9B-55189B4A608D}" destId="{A1F54924-A678-490A-8642-78CE6C0F6534}" srcOrd="0" destOrd="0" presId="urn:microsoft.com/office/officeart/2011/layout/CircleProcess"/>
    <dgm:cxn modelId="{1A8E1F97-AB9E-410C-9303-107F44B0D182}" type="presOf" srcId="{3C336D89-9FEA-491B-989D-DCFEB51558F0}" destId="{0572C8EF-CE8D-45A3-BE18-7296C584D262}" srcOrd="1" destOrd="0" presId="urn:microsoft.com/office/officeart/2011/layout/CircleProcess"/>
    <dgm:cxn modelId="{1B2F24C7-113B-4829-9B59-9F65FD65114F}" type="presOf" srcId="{4810E7A6-5D0F-4C4D-818C-DD0F1BE3F4AF}" destId="{A7931233-67FE-46C5-9A3D-ACD0B122260A}" srcOrd="0" destOrd="0" presId="urn:microsoft.com/office/officeart/2011/layout/CircleProcess"/>
    <dgm:cxn modelId="{37835C4D-8311-4A52-8690-B7BDED94F477}" srcId="{C35B718B-DD2E-4026-AE98-DD823E8AF23C}" destId="{A21C16C1-2706-48C9-A5EF-01C9F587EB65}" srcOrd="0" destOrd="0" parTransId="{7F79FADA-F53D-49D8-95D2-F64D101CA772}" sibTransId="{F9B3F111-8909-4ACA-8817-0138E6FAB17A}"/>
    <dgm:cxn modelId="{D520C9A7-FD00-4B88-B341-1C59DE4F3E7B}" type="presOf" srcId="{2BB04B5E-C041-451E-8DCB-B83DC524368E}" destId="{23A7A55B-06B0-429A-B90D-A1AEF7390C20}" srcOrd="0" destOrd="0" presId="urn:microsoft.com/office/officeart/2011/layout/CircleProcess"/>
    <dgm:cxn modelId="{E5428620-9FAF-4A04-8CA5-1781E7F4EEB7}" type="presOf" srcId="{C35B718B-DD2E-4026-AE98-DD823E8AF23C}" destId="{59AA5134-3152-4D85-B42A-21D252090800}" srcOrd="0" destOrd="0" presId="urn:microsoft.com/office/officeart/2011/layout/CircleProcess"/>
    <dgm:cxn modelId="{657953E5-849B-4B82-BAF6-DFDC74969629}" srcId="{D8FBB327-9FB9-4F62-99DF-0A4B756A1559}" destId="{4287DEE6-FEC8-40DF-BB9B-55189B4A608D}" srcOrd="0" destOrd="0" parTransId="{FA6A06BC-E41B-4DC0-9AB2-F219AB440AD7}" sibTransId="{33F962AD-BE4E-41B1-B55E-3A070060B563}"/>
    <dgm:cxn modelId="{20A51C84-6BD8-42CB-81A4-756A8CF2093F}" type="presOf" srcId="{81294ADC-024D-4CF4-8CD5-6E8F6BA2CE91}" destId="{72E7CEE5-2128-408C-8EFD-111CBB279EC6}" srcOrd="0" destOrd="1" presId="urn:microsoft.com/office/officeart/2011/layout/CircleProcess"/>
    <dgm:cxn modelId="{86D71D92-DBAE-4C16-8C49-184CAAB543E0}" type="presOf" srcId="{3C336D89-9FEA-491B-989D-DCFEB51558F0}" destId="{DFCE12AA-AED4-47E3-9EDF-741FC85C9780}" srcOrd="0" destOrd="0" presId="urn:microsoft.com/office/officeart/2011/layout/CircleProcess"/>
    <dgm:cxn modelId="{5F143F43-27FA-4C1D-855C-6506B3C17B5C}" type="presOf" srcId="{A21C16C1-2706-48C9-A5EF-01C9F587EB65}" destId="{5AF5FECD-AAD7-4077-83B8-01654E95DB5C}" srcOrd="0" destOrd="0" presId="urn:microsoft.com/office/officeart/2011/layout/CircleProcess"/>
    <dgm:cxn modelId="{6BB89067-8EAC-47DD-A11C-4F4178FAE83F}" srcId="{C35B718B-DD2E-4026-AE98-DD823E8AF23C}" destId="{D8FBB327-9FB9-4F62-99DF-0A4B756A1559}" srcOrd="1" destOrd="0" parTransId="{3AE1956C-A4AC-4F06-8909-203CF8F24357}" sibTransId="{C777FB88-FA98-46B1-95A7-0C7FA6578DAF}"/>
    <dgm:cxn modelId="{5DB8182F-CFD2-459C-94A2-4AD44773A224}" type="presOf" srcId="{A21C16C1-2706-48C9-A5EF-01C9F587EB65}" destId="{3598DC7D-D539-4E11-8C45-0050B9F841CE}" srcOrd="1" destOrd="0" presId="urn:microsoft.com/office/officeart/2011/layout/CircleProcess"/>
    <dgm:cxn modelId="{81D6B7F5-4A36-429C-9A62-141AD36E15B3}" srcId="{C35B718B-DD2E-4026-AE98-DD823E8AF23C}" destId="{473624E3-04B0-4C35-AD13-A5C5421723A5}" srcOrd="2" destOrd="0" parTransId="{63EA769B-7D2D-43BF-9C14-DD9210EB205C}" sibTransId="{51365165-A5EE-4022-BAE7-3765E4F95813}"/>
    <dgm:cxn modelId="{C0F57925-827E-4762-856D-A79D63632057}" type="presOf" srcId="{4810E7A6-5D0F-4C4D-818C-DD0F1BE3F4AF}" destId="{94C9D9C6-897C-47AF-A876-BEAC5141F682}" srcOrd="1" destOrd="0" presId="urn:microsoft.com/office/officeart/2011/layout/CircleProcess"/>
    <dgm:cxn modelId="{1DFDFCDC-EE5F-4F5E-B2D5-14E21606BBD3}" type="presOf" srcId="{886A2E1B-4CD7-4530-B53C-8B58BA22C475}" destId="{0B18DD16-9B80-45AE-9A05-20E19F1D3231}" srcOrd="0" destOrd="0" presId="urn:microsoft.com/office/officeart/2011/layout/CircleProcess"/>
    <dgm:cxn modelId="{5CE20580-5BA4-4656-A2BB-595DB83C0EC1}" srcId="{A21C16C1-2706-48C9-A5EF-01C9F587EB65}" destId="{2BB04B5E-C041-451E-8DCB-B83DC524368E}" srcOrd="0" destOrd="0" parTransId="{55CE293F-CE34-48F5-9123-4D69CD10F209}" sibTransId="{9E6F4273-97B8-48F8-9C8F-4576515795BE}"/>
    <dgm:cxn modelId="{8A48CD09-2C3D-4B55-9672-75E07121576D}" type="presOf" srcId="{403C5F29-FD68-4C60-9ADC-F9763CD4A34C}" destId="{BECE30A8-7856-413A-AF4B-2290A82C2A6E}" srcOrd="0" destOrd="0" presId="urn:microsoft.com/office/officeart/2011/layout/CircleProcess"/>
    <dgm:cxn modelId="{DF2A2EEE-2A99-40FC-88CD-BC841C4F249A}" srcId="{3C336D89-9FEA-491B-989D-DCFEB51558F0}" destId="{81294ADC-024D-4CF4-8CD5-6E8F6BA2CE91}" srcOrd="1" destOrd="0" parTransId="{8FE2CF4C-072F-49CC-9427-EEBB92773F10}" sibTransId="{CD44FAC3-F678-4BC8-99ED-ECA4BA440FD1}"/>
    <dgm:cxn modelId="{D636E69F-AAD6-420A-971B-0A508FE212D0}" srcId="{4810E7A6-5D0F-4C4D-818C-DD0F1BE3F4AF}" destId="{403C5F29-FD68-4C60-9ADC-F9763CD4A34C}" srcOrd="0" destOrd="0" parTransId="{999C478C-397E-4FF6-9440-6014754BDE7E}" sibTransId="{D4F3C7AA-63A6-4952-8876-866920979C3F}"/>
    <dgm:cxn modelId="{DDBC55FD-7968-4B10-AC5D-34F34BD9E31C}" srcId="{C35B718B-DD2E-4026-AE98-DD823E8AF23C}" destId="{3C336D89-9FEA-491B-989D-DCFEB51558F0}" srcOrd="3" destOrd="0" parTransId="{1F7DA8A5-8EAE-4491-9699-1A190A01253D}" sibTransId="{125F42CC-831A-41FE-876A-985E908F0D01}"/>
    <dgm:cxn modelId="{1DDC6095-2F2F-4045-A950-CADF3BF87E37}" type="presOf" srcId="{473624E3-04B0-4C35-AD13-A5C5421723A5}" destId="{C5C715A7-3F44-41A0-8ACB-6D388B4634CC}" srcOrd="0" destOrd="0" presId="urn:microsoft.com/office/officeart/2011/layout/CircleProcess"/>
    <dgm:cxn modelId="{F8D33DD0-6FDB-4514-8CBE-477B13380999}" srcId="{C35B718B-DD2E-4026-AE98-DD823E8AF23C}" destId="{4810E7A6-5D0F-4C4D-818C-DD0F1BE3F4AF}" srcOrd="4" destOrd="0" parTransId="{BA596E52-91DD-493A-B0F9-F1D6FF90CCF8}" sibTransId="{BB5DE270-0CEF-4C45-8ECF-F430A01C38BC}"/>
    <dgm:cxn modelId="{A92C9A42-6299-4200-BBED-3F4CC74170BF}" srcId="{4810E7A6-5D0F-4C4D-818C-DD0F1BE3F4AF}" destId="{463A50A3-129C-432F-A4F1-E8177D9A8C80}" srcOrd="1" destOrd="0" parTransId="{4816E9E9-EA01-42E9-A467-B13A3F9EF27C}" sibTransId="{DF3062C5-47B3-421B-9887-0A0C9FC00995}"/>
    <dgm:cxn modelId="{ACA28731-408E-4084-A299-69DC51962233}" srcId="{473624E3-04B0-4C35-AD13-A5C5421723A5}" destId="{886A2E1B-4CD7-4530-B53C-8B58BA22C475}" srcOrd="0" destOrd="0" parTransId="{159F993F-42C0-4921-819E-D94797B002DE}" sibTransId="{4B67EAB6-D429-4D98-92B2-C738911C28BF}"/>
    <dgm:cxn modelId="{F3224F96-57A6-4190-838D-8919A6214A8F}" type="presOf" srcId="{F3513297-10AF-4EB5-A5F0-694AF97E4F42}" destId="{72E7CEE5-2128-408C-8EFD-111CBB279EC6}" srcOrd="0" destOrd="0" presId="urn:microsoft.com/office/officeart/2011/layout/CircleProcess"/>
    <dgm:cxn modelId="{27118A86-CB3C-4200-8B19-E901F470D0C0}" type="presParOf" srcId="{59AA5134-3152-4D85-B42A-21D252090800}" destId="{D3C3A10B-BCAE-45B5-B3FF-FD58E5812183}" srcOrd="0" destOrd="0" presId="urn:microsoft.com/office/officeart/2011/layout/CircleProcess"/>
    <dgm:cxn modelId="{3B719BA2-F270-449B-9C81-FA580D402612}" type="presParOf" srcId="{D3C3A10B-BCAE-45B5-B3FF-FD58E5812183}" destId="{C13C481A-6E1B-4ED8-9A5D-291829EE0719}" srcOrd="0" destOrd="0" presId="urn:microsoft.com/office/officeart/2011/layout/CircleProcess"/>
    <dgm:cxn modelId="{91F181C9-2705-4AE4-A785-E9EBE55D167D}" type="presParOf" srcId="{59AA5134-3152-4D85-B42A-21D252090800}" destId="{65397A0A-9464-4683-8979-C85061715C1B}" srcOrd="1" destOrd="0" presId="urn:microsoft.com/office/officeart/2011/layout/CircleProcess"/>
    <dgm:cxn modelId="{5B75DA7B-3AC6-48A3-BDDC-4C800E0411A9}" type="presParOf" srcId="{65397A0A-9464-4683-8979-C85061715C1B}" destId="{A7931233-67FE-46C5-9A3D-ACD0B122260A}" srcOrd="0" destOrd="0" presId="urn:microsoft.com/office/officeart/2011/layout/CircleProcess"/>
    <dgm:cxn modelId="{1A5C4DB4-B9AB-4041-B32A-2FDEE6257A32}" type="presParOf" srcId="{59AA5134-3152-4D85-B42A-21D252090800}" destId="{BECE30A8-7856-413A-AF4B-2290A82C2A6E}" srcOrd="2" destOrd="0" presId="urn:microsoft.com/office/officeart/2011/layout/CircleProcess"/>
    <dgm:cxn modelId="{60188A13-B632-4265-919B-DA3F772B271A}" type="presParOf" srcId="{59AA5134-3152-4D85-B42A-21D252090800}" destId="{94C9D9C6-897C-47AF-A876-BEAC5141F682}" srcOrd="3" destOrd="0" presId="urn:microsoft.com/office/officeart/2011/layout/CircleProcess"/>
    <dgm:cxn modelId="{2678BC0C-FA0E-4A18-AA67-725991A23933}" type="presParOf" srcId="{59AA5134-3152-4D85-B42A-21D252090800}" destId="{302349A6-9A96-4C1B-B7A1-25C8CE2F7047}" srcOrd="4" destOrd="0" presId="urn:microsoft.com/office/officeart/2011/layout/CircleProcess"/>
    <dgm:cxn modelId="{68457A8C-6D51-464D-88F0-493D118A35E8}" type="presParOf" srcId="{302349A6-9A96-4C1B-B7A1-25C8CE2F7047}" destId="{9152EAF2-9FF8-4019-B219-1CF397411E28}" srcOrd="0" destOrd="0" presId="urn:microsoft.com/office/officeart/2011/layout/CircleProcess"/>
    <dgm:cxn modelId="{622005A2-BFC9-4A9E-9DC3-12CDC1FB7737}" type="presParOf" srcId="{59AA5134-3152-4D85-B42A-21D252090800}" destId="{6BC3AD46-ED19-4EE6-B329-EB6A4814B1F0}" srcOrd="5" destOrd="0" presId="urn:microsoft.com/office/officeart/2011/layout/CircleProcess"/>
    <dgm:cxn modelId="{A267B357-2F6C-43D1-B668-1546DE30AAA4}" type="presParOf" srcId="{6BC3AD46-ED19-4EE6-B329-EB6A4814B1F0}" destId="{DFCE12AA-AED4-47E3-9EDF-741FC85C9780}" srcOrd="0" destOrd="0" presId="urn:microsoft.com/office/officeart/2011/layout/CircleProcess"/>
    <dgm:cxn modelId="{5479C0EC-11C9-4749-A3C4-860AA1440DE8}" type="presParOf" srcId="{59AA5134-3152-4D85-B42A-21D252090800}" destId="{72E7CEE5-2128-408C-8EFD-111CBB279EC6}" srcOrd="6" destOrd="0" presId="urn:microsoft.com/office/officeart/2011/layout/CircleProcess"/>
    <dgm:cxn modelId="{359FBA52-5BC4-4AAF-AEC6-2DC1A05104FE}" type="presParOf" srcId="{59AA5134-3152-4D85-B42A-21D252090800}" destId="{0572C8EF-CE8D-45A3-BE18-7296C584D262}" srcOrd="7" destOrd="0" presId="urn:microsoft.com/office/officeart/2011/layout/CircleProcess"/>
    <dgm:cxn modelId="{08BF4C23-9A27-427E-9369-3361D22E6231}" type="presParOf" srcId="{59AA5134-3152-4D85-B42A-21D252090800}" destId="{F7B2C35D-7508-4876-A824-C88E885E99B1}" srcOrd="8" destOrd="0" presId="urn:microsoft.com/office/officeart/2011/layout/CircleProcess"/>
    <dgm:cxn modelId="{C846A767-5F96-4338-A443-F1731BB99348}" type="presParOf" srcId="{F7B2C35D-7508-4876-A824-C88E885E99B1}" destId="{C83631CF-BDC7-4180-AB3A-1C0CC6F999A2}" srcOrd="0" destOrd="0" presId="urn:microsoft.com/office/officeart/2011/layout/CircleProcess"/>
    <dgm:cxn modelId="{59E50328-30CD-4C7C-B6EA-8388823393DE}" type="presParOf" srcId="{59AA5134-3152-4D85-B42A-21D252090800}" destId="{7A482CDC-55CC-447C-A20B-4196681B6C72}" srcOrd="9" destOrd="0" presId="urn:microsoft.com/office/officeart/2011/layout/CircleProcess"/>
    <dgm:cxn modelId="{B0EDD519-E579-452E-A83F-02441098CAAE}" type="presParOf" srcId="{7A482CDC-55CC-447C-A20B-4196681B6C72}" destId="{C5C715A7-3F44-41A0-8ACB-6D388B4634CC}" srcOrd="0" destOrd="0" presId="urn:microsoft.com/office/officeart/2011/layout/CircleProcess"/>
    <dgm:cxn modelId="{9A6C4B48-C259-4BAE-BCC6-B7C53FCD5069}" type="presParOf" srcId="{59AA5134-3152-4D85-B42A-21D252090800}" destId="{0B18DD16-9B80-45AE-9A05-20E19F1D3231}" srcOrd="10" destOrd="0" presId="urn:microsoft.com/office/officeart/2011/layout/CircleProcess"/>
    <dgm:cxn modelId="{FECA7A92-CFE5-4593-93C3-E6153352B539}" type="presParOf" srcId="{59AA5134-3152-4D85-B42A-21D252090800}" destId="{6275906A-4FCE-4333-9CBD-B5AEBDE00911}" srcOrd="11" destOrd="0" presId="urn:microsoft.com/office/officeart/2011/layout/CircleProcess"/>
    <dgm:cxn modelId="{59282580-AF21-47E1-835F-8A86964966EA}" type="presParOf" srcId="{59AA5134-3152-4D85-B42A-21D252090800}" destId="{D84F02D5-6D20-4C46-915B-D753EDCBEB6C}" srcOrd="12" destOrd="0" presId="urn:microsoft.com/office/officeart/2011/layout/CircleProcess"/>
    <dgm:cxn modelId="{03EE088C-F75F-4B2C-9CB0-2816D1FF47C6}" type="presParOf" srcId="{D84F02D5-6D20-4C46-915B-D753EDCBEB6C}" destId="{4197F36C-5C69-4C38-B639-668A49C8FCD1}" srcOrd="0" destOrd="0" presId="urn:microsoft.com/office/officeart/2011/layout/CircleProcess"/>
    <dgm:cxn modelId="{7CF05107-9D3C-4EC7-8C11-87D27AC51344}" type="presParOf" srcId="{59AA5134-3152-4D85-B42A-21D252090800}" destId="{C7DB0D38-380D-4956-A4AD-F0871F3F55C3}" srcOrd="13" destOrd="0" presId="urn:microsoft.com/office/officeart/2011/layout/CircleProcess"/>
    <dgm:cxn modelId="{5B346422-9525-4083-94B4-24E783354920}" type="presParOf" srcId="{C7DB0D38-380D-4956-A4AD-F0871F3F55C3}" destId="{03EFD64C-8395-4041-8E52-9C84E029F77D}" srcOrd="0" destOrd="0" presId="urn:microsoft.com/office/officeart/2011/layout/CircleProcess"/>
    <dgm:cxn modelId="{985000AB-F79F-4D89-ACB0-D8BC15A28BB4}" type="presParOf" srcId="{59AA5134-3152-4D85-B42A-21D252090800}" destId="{A1F54924-A678-490A-8642-78CE6C0F6534}" srcOrd="14" destOrd="0" presId="urn:microsoft.com/office/officeart/2011/layout/CircleProcess"/>
    <dgm:cxn modelId="{164A34DD-C9D7-48BD-A8EE-A6E0564D7454}" type="presParOf" srcId="{59AA5134-3152-4D85-B42A-21D252090800}" destId="{CF04C6F4-4EDF-4959-AAB3-35EED0743346}" srcOrd="15" destOrd="0" presId="urn:microsoft.com/office/officeart/2011/layout/CircleProcess"/>
    <dgm:cxn modelId="{EE4572AE-07BA-4AF2-B770-71160B58BAB0}" type="presParOf" srcId="{59AA5134-3152-4D85-B42A-21D252090800}" destId="{E2A5B92B-81F7-42EE-BEC6-27064E091349}" srcOrd="16" destOrd="0" presId="urn:microsoft.com/office/officeart/2011/layout/CircleProcess"/>
    <dgm:cxn modelId="{62D7EBC8-6515-4A8C-B25D-3BC014850C47}" type="presParOf" srcId="{E2A5B92B-81F7-42EE-BEC6-27064E091349}" destId="{6D07D301-E6B5-41C8-B516-62254FA81734}" srcOrd="0" destOrd="0" presId="urn:microsoft.com/office/officeart/2011/layout/CircleProcess"/>
    <dgm:cxn modelId="{7B0A596C-9D92-442F-9222-4E27CEE53B0D}" type="presParOf" srcId="{59AA5134-3152-4D85-B42A-21D252090800}" destId="{B0A1845C-DC4F-4120-91FD-33DCD38458D7}" srcOrd="17" destOrd="0" presId="urn:microsoft.com/office/officeart/2011/layout/CircleProcess"/>
    <dgm:cxn modelId="{60CEE975-8084-4577-B828-F7B7EB46AEE4}" type="presParOf" srcId="{B0A1845C-DC4F-4120-91FD-33DCD38458D7}" destId="{5AF5FECD-AAD7-4077-83B8-01654E95DB5C}" srcOrd="0" destOrd="0" presId="urn:microsoft.com/office/officeart/2011/layout/CircleProcess"/>
    <dgm:cxn modelId="{3EDC9C52-DBC3-4D15-BC23-7FB9DB49F1D5}" type="presParOf" srcId="{59AA5134-3152-4D85-B42A-21D252090800}" destId="{23A7A55B-06B0-429A-B90D-A1AEF7390C20}" srcOrd="18" destOrd="0" presId="urn:microsoft.com/office/officeart/2011/layout/CircleProcess"/>
    <dgm:cxn modelId="{076A4E8A-F47C-4364-92AE-955DDF3FCA64}" type="presParOf" srcId="{59AA5134-3152-4D85-B42A-21D252090800}" destId="{3598DC7D-D539-4E11-8C45-0050B9F841CE}" srcOrd="19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3C481A-6E1B-4ED8-9A5D-291829EE0719}">
      <dsp:nvSpPr>
        <dsp:cNvPr id="0" name=""/>
        <dsp:cNvSpPr/>
      </dsp:nvSpPr>
      <dsp:spPr>
        <a:xfrm>
          <a:off x="7371680" y="821310"/>
          <a:ext cx="1675883" cy="1676158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31233-67FE-46C5-9A3D-ACD0B122260A}">
      <dsp:nvSpPr>
        <dsp:cNvPr id="0" name=""/>
        <dsp:cNvSpPr/>
      </dsp:nvSpPr>
      <dsp:spPr>
        <a:xfrm>
          <a:off x="7426978" y="877191"/>
          <a:ext cx="1564396" cy="156439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2017 Q3</a:t>
          </a:r>
          <a:endParaRPr lang="en-US" sz="3600" kern="1200" dirty="0"/>
        </a:p>
      </dsp:txBody>
      <dsp:txXfrm>
        <a:off x="7650845" y="1100718"/>
        <a:ext cx="1117553" cy="1117340"/>
      </dsp:txXfrm>
    </dsp:sp>
    <dsp:sp modelId="{BECE30A8-7856-413A-AF4B-2290A82C2A6E}">
      <dsp:nvSpPr>
        <dsp:cNvPr id="0" name=""/>
        <dsp:cNvSpPr/>
      </dsp:nvSpPr>
      <dsp:spPr>
        <a:xfrm>
          <a:off x="7426978" y="2528350"/>
          <a:ext cx="1564396" cy="918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kern="1200" dirty="0" smtClean="0"/>
            <a:t>Possible FDIS in 2017 Q1</a:t>
          </a:r>
          <a:endParaRPr lang="en-US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kern="1200" dirty="0" smtClean="0"/>
            <a:t>Publication</a:t>
          </a:r>
          <a:endParaRPr lang="en-US" sz="1600" kern="1200" dirty="0"/>
        </a:p>
      </dsp:txBody>
      <dsp:txXfrm>
        <a:off x="7426978" y="2528350"/>
        <a:ext cx="1564396" cy="918813"/>
      </dsp:txXfrm>
    </dsp:sp>
    <dsp:sp modelId="{9152EAF2-9FF8-4019-B219-1CF397411E28}">
      <dsp:nvSpPr>
        <dsp:cNvPr id="0" name=""/>
        <dsp:cNvSpPr/>
      </dsp:nvSpPr>
      <dsp:spPr>
        <a:xfrm rot="2700000">
          <a:off x="5638811" y="821397"/>
          <a:ext cx="1675690" cy="1675690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E12AA-AED4-47E3-9EDF-741FC85C9780}">
      <dsp:nvSpPr>
        <dsp:cNvPr id="0" name=""/>
        <dsp:cNvSpPr/>
      </dsp:nvSpPr>
      <dsp:spPr>
        <a:xfrm>
          <a:off x="5695796" y="877191"/>
          <a:ext cx="1564396" cy="156439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2016 Q4</a:t>
          </a:r>
          <a:endParaRPr lang="en-US" sz="3600" kern="1200" dirty="0"/>
        </a:p>
      </dsp:txBody>
      <dsp:txXfrm>
        <a:off x="5918772" y="1100718"/>
        <a:ext cx="1117553" cy="1117340"/>
      </dsp:txXfrm>
    </dsp:sp>
    <dsp:sp modelId="{72E7CEE5-2128-408C-8EFD-111CBB279EC6}">
      <dsp:nvSpPr>
        <dsp:cNvPr id="0" name=""/>
        <dsp:cNvSpPr/>
      </dsp:nvSpPr>
      <dsp:spPr>
        <a:xfrm>
          <a:off x="5695796" y="2528350"/>
          <a:ext cx="1564396" cy="918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CD &amp; DIS ballot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5695796" y="2528350"/>
        <a:ext cx="1564396" cy="918813"/>
      </dsp:txXfrm>
    </dsp:sp>
    <dsp:sp modelId="{C83631CF-BDC7-4180-AB3A-1C0CC6F999A2}">
      <dsp:nvSpPr>
        <dsp:cNvPr id="0" name=""/>
        <dsp:cNvSpPr/>
      </dsp:nvSpPr>
      <dsp:spPr>
        <a:xfrm rot="2700000">
          <a:off x="3907629" y="821397"/>
          <a:ext cx="1675690" cy="1675690"/>
        </a:xfrm>
        <a:prstGeom prst="teardrop">
          <a:avLst>
            <a:gd name="adj" fmla="val 10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715A7-3F44-41A0-8ACB-6D388B4634CC}">
      <dsp:nvSpPr>
        <dsp:cNvPr id="0" name=""/>
        <dsp:cNvSpPr/>
      </dsp:nvSpPr>
      <dsp:spPr>
        <a:xfrm>
          <a:off x="3963722" y="877191"/>
          <a:ext cx="1564396" cy="1564394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2015</a:t>
          </a:r>
          <a:endParaRPr lang="en-US" sz="3600" kern="1200" dirty="0"/>
        </a:p>
      </dsp:txBody>
      <dsp:txXfrm>
        <a:off x="4186698" y="1100718"/>
        <a:ext cx="1117553" cy="1117340"/>
      </dsp:txXfrm>
    </dsp:sp>
    <dsp:sp modelId="{0B18DD16-9B80-45AE-9A05-20E19F1D3231}">
      <dsp:nvSpPr>
        <dsp:cNvPr id="0" name=""/>
        <dsp:cNvSpPr/>
      </dsp:nvSpPr>
      <dsp:spPr>
        <a:xfrm>
          <a:off x="3963722" y="2528350"/>
          <a:ext cx="1564396" cy="918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Working Groups meetings</a:t>
          </a:r>
          <a:br>
            <a:rPr lang="en-US" sz="1600" kern="1200" dirty="0" smtClean="0"/>
          </a:br>
          <a:r>
            <a:rPr lang="en-US" sz="1600" kern="1200" dirty="0" smtClean="0"/>
            <a:t>(3 face to face, 2 </a:t>
          </a:r>
          <a:r>
            <a:rPr lang="en-US" sz="1600" kern="1200" dirty="0" err="1" smtClean="0"/>
            <a:t>Webex</a:t>
          </a:r>
          <a:r>
            <a:rPr lang="en-US" sz="1600" kern="1200" dirty="0" smtClean="0"/>
            <a:t>)</a:t>
          </a:r>
          <a:endParaRPr lang="en-US" sz="1600" kern="1200" dirty="0"/>
        </a:p>
      </dsp:txBody>
      <dsp:txXfrm>
        <a:off x="3963722" y="2528350"/>
        <a:ext cx="1564396" cy="918813"/>
      </dsp:txXfrm>
    </dsp:sp>
    <dsp:sp modelId="{4197F36C-5C69-4C38-B639-668A49C8FCD1}">
      <dsp:nvSpPr>
        <dsp:cNvPr id="0" name=""/>
        <dsp:cNvSpPr/>
      </dsp:nvSpPr>
      <dsp:spPr>
        <a:xfrm rot="2700000">
          <a:off x="2175556" y="821397"/>
          <a:ext cx="1675690" cy="1675690"/>
        </a:xfrm>
        <a:prstGeom prst="teardrop">
          <a:avLst>
            <a:gd name="adj" fmla="val 10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FD64C-8395-4041-8E52-9C84E029F77D}">
      <dsp:nvSpPr>
        <dsp:cNvPr id="0" name=""/>
        <dsp:cNvSpPr/>
      </dsp:nvSpPr>
      <dsp:spPr>
        <a:xfrm>
          <a:off x="2231649" y="877191"/>
          <a:ext cx="1564396" cy="1564394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Sept 2014</a:t>
          </a:r>
          <a:endParaRPr lang="en-US" sz="3600" kern="1200" dirty="0"/>
        </a:p>
      </dsp:txBody>
      <dsp:txXfrm>
        <a:off x="2455516" y="1100718"/>
        <a:ext cx="1117553" cy="1117340"/>
      </dsp:txXfrm>
    </dsp:sp>
    <dsp:sp modelId="{A1F54924-A678-490A-8642-78CE6C0F6534}">
      <dsp:nvSpPr>
        <dsp:cNvPr id="0" name=""/>
        <dsp:cNvSpPr/>
      </dsp:nvSpPr>
      <dsp:spPr>
        <a:xfrm>
          <a:off x="2231649" y="2528350"/>
          <a:ext cx="1564396" cy="918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</a:t>
          </a:r>
          <a:r>
            <a:rPr lang="en-US" sz="1600" kern="1200" baseline="30000" dirty="0" smtClean="0"/>
            <a:t>st</a:t>
          </a:r>
          <a:r>
            <a:rPr lang="en-US" sz="1600" kern="1200" dirty="0" smtClean="0"/>
            <a:t> meeting of PC 288</a:t>
          </a:r>
          <a:endParaRPr lang="en-US" sz="1600" kern="1200" dirty="0"/>
        </a:p>
      </dsp:txBody>
      <dsp:txXfrm>
        <a:off x="2231649" y="2528350"/>
        <a:ext cx="1564396" cy="918813"/>
      </dsp:txXfrm>
    </dsp:sp>
    <dsp:sp modelId="{6D07D301-E6B5-41C8-B516-62254FA81734}">
      <dsp:nvSpPr>
        <dsp:cNvPr id="0" name=""/>
        <dsp:cNvSpPr/>
      </dsp:nvSpPr>
      <dsp:spPr>
        <a:xfrm rot="2700000">
          <a:off x="443482" y="821397"/>
          <a:ext cx="1675690" cy="1675690"/>
        </a:xfrm>
        <a:prstGeom prst="teardrop">
          <a:avLst>
            <a:gd name="adj" fmla="val 10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5FECD-AAD7-4077-83B8-01654E95DB5C}">
      <dsp:nvSpPr>
        <dsp:cNvPr id="0" name=""/>
        <dsp:cNvSpPr/>
      </dsp:nvSpPr>
      <dsp:spPr>
        <a:xfrm>
          <a:off x="499575" y="877191"/>
          <a:ext cx="1564396" cy="1564394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Sept 2013</a:t>
          </a:r>
          <a:endParaRPr lang="en-US" sz="3600" kern="1200" dirty="0"/>
        </a:p>
      </dsp:txBody>
      <dsp:txXfrm>
        <a:off x="723442" y="1100718"/>
        <a:ext cx="1117553" cy="1117340"/>
      </dsp:txXfrm>
    </dsp:sp>
    <dsp:sp modelId="{23A7A55B-06B0-429A-B90D-A1AEF7390C20}">
      <dsp:nvSpPr>
        <dsp:cNvPr id="0" name=""/>
        <dsp:cNvSpPr/>
      </dsp:nvSpPr>
      <dsp:spPr>
        <a:xfrm>
          <a:off x="499575" y="2528350"/>
          <a:ext cx="1564396" cy="918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Concept agreement</a:t>
          </a:r>
          <a:endParaRPr lang="en-US" sz="1600" kern="1200" dirty="0"/>
        </a:p>
      </dsp:txBody>
      <dsp:txXfrm>
        <a:off x="499575" y="2528350"/>
        <a:ext cx="1564396" cy="918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95B0-35DA-4320-8EBF-7A5215A7D67C}" type="datetimeFigureOut">
              <a:rPr lang="en-GB" smtClean="0"/>
              <a:pPr/>
              <a:t>14/10/2016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53968-743C-422B-AFA1-D28B867552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090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A6F93-5364-4B82-A3B2-6BCCAB476634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D138E-5D11-4A63-970D-FEEC53C71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284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263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629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BCA8-9ADC-40B6-AC8F-938C3ED56C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312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214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987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40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5407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252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302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4.1 Understanding the educational organization and its context  </a:t>
            </a:r>
          </a:p>
          <a:p>
            <a:r>
              <a:rPr lang="en-US" sz="1600" dirty="0" smtClean="0"/>
              <a:t>4.2 Understanding the needs and expectations of interested parties  </a:t>
            </a:r>
          </a:p>
          <a:p>
            <a:r>
              <a:rPr lang="en-US" sz="1600" dirty="0" smtClean="0"/>
              <a:t>4.3 Determining the scope of the EOMS  </a:t>
            </a:r>
          </a:p>
          <a:p>
            <a:r>
              <a:rPr lang="en-US" sz="1600" dirty="0" smtClean="0"/>
              <a:t>4.4 The EOMS and its processes</a:t>
            </a:r>
            <a:endParaRPr lang="en-US" sz="1600" dirty="0" smtClean="0">
              <a:solidFill>
                <a:srgbClr val="1F497D"/>
              </a:solidFill>
            </a:endParaRPr>
          </a:p>
          <a:p>
            <a:endParaRPr lang="en-US" sz="1600" dirty="0" smtClean="0">
              <a:solidFill>
                <a:srgbClr val="1F497D"/>
              </a:solidFill>
            </a:endParaRPr>
          </a:p>
          <a:p>
            <a:r>
              <a:rPr lang="en-US" sz="1600" dirty="0" smtClean="0"/>
              <a:t>5.1 Leadership and commitment  </a:t>
            </a:r>
          </a:p>
          <a:p>
            <a:r>
              <a:rPr lang="en-US" sz="1600" dirty="0" smtClean="0"/>
              <a:t>5.2 Vision, mission, strategy and policy  </a:t>
            </a:r>
          </a:p>
          <a:p>
            <a:r>
              <a:rPr lang="en-US" sz="1600" dirty="0" smtClean="0"/>
              <a:t>5.3 Organizational roles, responsibilities and authorities</a:t>
            </a:r>
          </a:p>
          <a:p>
            <a:endParaRPr lang="en-US" sz="1600" dirty="0" smtClean="0"/>
          </a:p>
          <a:p>
            <a:r>
              <a:rPr lang="en-US" sz="1600" dirty="0" smtClean="0"/>
              <a:t>6.1 Actions to address risks and opportunities  </a:t>
            </a:r>
          </a:p>
          <a:p>
            <a:r>
              <a:rPr lang="en-US" sz="1600" dirty="0" smtClean="0"/>
              <a:t>6.2 The educational organization's objectives and planning to achieve them  </a:t>
            </a:r>
          </a:p>
          <a:p>
            <a:r>
              <a:rPr lang="en-US" sz="1600" dirty="0" smtClean="0"/>
              <a:t>6.3 Planning of changes</a:t>
            </a:r>
          </a:p>
          <a:p>
            <a:endParaRPr lang="en-US" sz="1600" dirty="0" smtClean="0"/>
          </a:p>
          <a:p>
            <a:r>
              <a:rPr lang="en-US" sz="1600" dirty="0" smtClean="0"/>
              <a:t>7.1 Resources </a:t>
            </a:r>
          </a:p>
          <a:p>
            <a:r>
              <a:rPr lang="en-US" sz="1600" dirty="0" smtClean="0"/>
              <a:t>7.2 Competence  </a:t>
            </a:r>
          </a:p>
          <a:p>
            <a:r>
              <a:rPr lang="en-US" sz="1600" dirty="0" smtClean="0"/>
              <a:t>7.3 Awareness  </a:t>
            </a:r>
          </a:p>
          <a:p>
            <a:r>
              <a:rPr lang="en-US" sz="1600" dirty="0" smtClean="0"/>
              <a:t>7.4 Communication</a:t>
            </a:r>
          </a:p>
          <a:p>
            <a:r>
              <a:rPr lang="en-US" sz="1600" dirty="0" smtClean="0"/>
              <a:t>7.5 Documented information</a:t>
            </a:r>
          </a:p>
          <a:p>
            <a:endParaRPr lang="en-US" sz="16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8.1 Operational planning and control</a:t>
            </a:r>
          </a:p>
          <a:p>
            <a:endParaRPr lang="en-US" sz="1600" dirty="0" smtClean="0"/>
          </a:p>
          <a:p>
            <a:r>
              <a:rPr lang="en-US" sz="1600" dirty="0" smtClean="0"/>
              <a:t>9.1 Monitoring, measurement, analysis and evaluation</a:t>
            </a:r>
          </a:p>
          <a:p>
            <a:r>
              <a:rPr lang="en-US" sz="1600" dirty="0" smtClean="0"/>
              <a:t>9.2 Internal audit  </a:t>
            </a:r>
          </a:p>
          <a:p>
            <a:r>
              <a:rPr lang="en-US" sz="1600" dirty="0" smtClean="0"/>
              <a:t>9.3 Management review  </a:t>
            </a:r>
          </a:p>
          <a:p>
            <a:r>
              <a:rPr lang="en-US" sz="1600" dirty="0" smtClean="0"/>
              <a:t>9.4 Self-assessment </a:t>
            </a:r>
          </a:p>
          <a:p>
            <a:endParaRPr lang="en-US" sz="1600" dirty="0" smtClean="0"/>
          </a:p>
          <a:p>
            <a:r>
              <a:rPr lang="en-US" sz="1600" dirty="0" smtClean="0"/>
              <a:t>10.1 General  </a:t>
            </a:r>
          </a:p>
          <a:p>
            <a:r>
              <a:rPr lang="en-US" sz="1600" dirty="0" smtClean="0"/>
              <a:t>10.2 Nonconformity and corrective action  </a:t>
            </a:r>
          </a:p>
          <a:p>
            <a:r>
              <a:rPr lang="en-US" sz="1600" smtClean="0"/>
              <a:t>10.3 Continual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12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236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dirty="0" smtClean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82463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213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736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24505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9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6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71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385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140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62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694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440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D138E-5D11-4A63-970D-FEEC53C71A4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148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3BDC-7C7E-48DB-AE8C-0D25031942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7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32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2393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8603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037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34641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Presentation 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757B-1E1C-4F5F-A559-56373CCB31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420F-841B-4CA5-A1FA-A90DCF746A3D}" type="datetime1">
              <a:rPr lang="en-US" smtClean="0"/>
              <a:pPr/>
              <a:t>10/14/2016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ciao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64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5690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51276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4923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75389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3237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970924"/>
            <a:ext cx="8001000" cy="864111"/>
          </a:xfrm>
        </p:spPr>
        <p:txBody>
          <a:bodyPr>
            <a:normAutofit/>
          </a:bodyPr>
          <a:lstStyle>
            <a:lvl1pPr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1500" y="3485617"/>
            <a:ext cx="8001000" cy="2287588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818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8562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0" y="1960563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2717800"/>
            <a:ext cx="3757655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1960563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2717800"/>
            <a:ext cx="3759131" cy="35811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841375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36146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3737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022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74436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13320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00510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8051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1752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242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2606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2712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0507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3768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52074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71253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29340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123826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79827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18834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873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13991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907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18066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157089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641220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21161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076405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SO San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3058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600" b="1" i="0">
                <a:solidFill>
                  <a:srgbClr val="18619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455613" y="1298575"/>
            <a:ext cx="8307387" cy="4568825"/>
          </a:xfrm>
          <a:prstGeom prst="rect">
            <a:avLst/>
          </a:prstGeom>
        </p:spPr>
        <p:txBody>
          <a:bodyPr/>
          <a:lstStyle>
            <a:lvl1pPr marL="0" marR="0" indent="28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 sz="2200">
                <a:solidFill>
                  <a:srgbClr val="3C3C3C"/>
                </a:solidFill>
                <a:latin typeface="Arial"/>
                <a:cs typeface="Arial"/>
              </a:defRPr>
            </a:lvl1pPr>
            <a:lvl2pPr marL="360000" marR="0" indent="288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Lucida Grande"/>
              <a:buChar char="–"/>
              <a:tabLst/>
              <a:defRPr sz="2200">
                <a:solidFill>
                  <a:srgbClr val="3C3C3C"/>
                </a:solidFill>
                <a:latin typeface="Arial"/>
                <a:cs typeface="Arial"/>
              </a:defRPr>
            </a:lvl2pPr>
            <a:lvl3pPr marL="648000" marR="0" indent="288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Lucida Grande"/>
              <a:buChar char="–"/>
              <a:tabLst/>
              <a:defRPr sz="2200">
                <a:solidFill>
                  <a:srgbClr val="3C3C3C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7938"/>
            <a:ext cx="827088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3C3C3C"/>
                </a:solidFill>
              </a:rPr>
              <a:t>2012</a:t>
            </a:r>
            <a:endParaRPr lang="en-GB">
              <a:solidFill>
                <a:srgbClr val="3C3C3C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807" y="6357938"/>
            <a:ext cx="151208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3C3C3C"/>
                </a:solidFill>
              </a:rPr>
              <a:t>Introduction to GSP    </a:t>
            </a:r>
            <a:endParaRPr lang="en-GB" dirty="0">
              <a:solidFill>
                <a:srgbClr val="3C3C3C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3225" y="6357938"/>
            <a:ext cx="363538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3687D2-3F66-44FB-9AAB-5EEAA91B5F97}" type="slidenum">
              <a:rPr lang="en-GB">
                <a:solidFill>
                  <a:srgbClr val="3C3C3C"/>
                </a:solidFill>
              </a:rPr>
              <a:pPr/>
              <a:t>‹#›</a:t>
            </a:fld>
            <a:endParaRPr lang="en-GB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780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210293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301250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96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750105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660962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993886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8807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29333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001279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59FA6-14E0-4ABC-94E1-2D7C0807FA5D}" type="datetimeFigureOut">
              <a:rPr lang="en-GB" smtClean="0">
                <a:solidFill>
                  <a:prstClr val="black"/>
                </a:solidFill>
              </a:rPr>
              <a:pPr/>
              <a:t>14/10/2016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0DBEDF-B353-4E93-B9CB-C19ECADF7EE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68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244189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365107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97722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411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921844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091871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628318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62341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897008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big picture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246861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0146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6017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333303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087438"/>
            <a:ext cx="8001000" cy="864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2276852"/>
            <a:ext cx="8001000" cy="38635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4383905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r migration of old PP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4567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500" y="2717800"/>
            <a:ext cx="8001000" cy="34083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007487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65479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>
            <a:spLocks noGrp="1"/>
          </p:cNvSpPr>
          <p:nvPr>
            <p:ph type="body" idx="1"/>
          </p:nvPr>
        </p:nvSpPr>
        <p:spPr>
          <a:xfrm>
            <a:off x="571499" y="2274438"/>
            <a:ext cx="3757655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Espace réservé du contenu 3"/>
          <p:cNvSpPr>
            <a:spLocks noGrp="1"/>
          </p:cNvSpPr>
          <p:nvPr>
            <p:ph sz="half" idx="2"/>
          </p:nvPr>
        </p:nvSpPr>
        <p:spPr>
          <a:xfrm>
            <a:off x="571499" y="3031200"/>
            <a:ext cx="3757655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369" y="2274438"/>
            <a:ext cx="3759131" cy="7572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369" y="3031200"/>
            <a:ext cx="3759131" cy="3267762"/>
          </a:xfrm>
          <a:prstGeom prst="rect">
            <a:avLst/>
          </a:prstGeom>
        </p:spPr>
        <p:txBody>
          <a:bodyPr/>
          <a:lstStyle>
            <a:lvl1pPr>
              <a:defRPr lang="fr-CH" sz="2200" kern="1200" baseline="0" dirty="0" smtClean="0">
                <a:solidFill>
                  <a:srgbClr val="3D3D3F"/>
                </a:solidFill>
                <a:latin typeface="Arial"/>
                <a:ea typeface="+mn-ea"/>
                <a:cs typeface="Arial"/>
              </a:defRPr>
            </a:lvl1pPr>
            <a:lvl2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2pPr>
            <a:lvl3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3pPr>
            <a:lvl4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4pPr>
            <a:lvl5pPr>
              <a:defRPr sz="2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135763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459FA6-14E0-4ABC-94E1-2D7C0807FA5D}" type="datetimeFigureOut">
              <a:rPr lang="en-GB" smtClean="0">
                <a:solidFill>
                  <a:prstClr val="black"/>
                </a:solidFill>
              </a:rPr>
              <a:pPr/>
              <a:t>14/10/2016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0DBEDF-B353-4E93-B9CB-C19ECADF7EE0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32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585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71500" y="2717800"/>
            <a:ext cx="8001000" cy="3422650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191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control" Target="../activeX/activeX17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control" Target="../activeX/activeX1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vmlDrawing" Target="../drawings/vmlDrawing8.vml"/><Relationship Id="rId5" Type="http://schemas.openxmlformats.org/officeDocument/2006/relationships/slideLayout" Target="../slideLayouts/slideLayout68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10" Type="http://schemas.openxmlformats.org/officeDocument/2006/relationships/control" Target="../activeX/activeX3.xml"/><Relationship Id="rId4" Type="http://schemas.openxmlformats.org/officeDocument/2006/relationships/slideLayout" Target="../slideLayouts/slideLayout4.xml"/><Relationship Id="rId9" Type="http://schemas.openxmlformats.org/officeDocument/2006/relationships/control" Target="../activeX/activeX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control" Target="../activeX/activeX5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control" Target="../activeX/activeX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vmlDrawing" Target="../drawings/vmlDrawing2.vml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control" Target="../activeX/activeX7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control" Target="../activeX/activeX6.xml"/><Relationship Id="rId5" Type="http://schemas.openxmlformats.org/officeDocument/2006/relationships/slideLayout" Target="../slideLayouts/slideLayout26.xml"/><Relationship Id="rId10" Type="http://schemas.openxmlformats.org/officeDocument/2006/relationships/vmlDrawing" Target="../drawings/vmlDrawing3.v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control" Target="../activeX/activeX9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control" Target="../activeX/activeX8.xml"/><Relationship Id="rId5" Type="http://schemas.openxmlformats.org/officeDocument/2006/relationships/slideLayout" Target="../slideLayouts/slideLayout34.xml"/><Relationship Id="rId10" Type="http://schemas.openxmlformats.org/officeDocument/2006/relationships/vmlDrawing" Target="../drawings/vmlDrawing4.vml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control" Target="../activeX/activeX11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control" Target="../activeX/activeX1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vmlDrawing" Target="../drawings/vmlDrawing5.vml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control" Target="../activeX/activeX13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control" Target="../activeX/activeX12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vmlDrawing" Target="../drawings/vmlDrawing6.vml"/><Relationship Id="rId5" Type="http://schemas.openxmlformats.org/officeDocument/2006/relationships/slideLayout" Target="../slideLayouts/slideLayout51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control" Target="../activeX/activeX15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control" Target="../activeX/activeX14.xml"/><Relationship Id="rId5" Type="http://schemas.openxmlformats.org/officeDocument/2006/relationships/slideLayout" Target="../slideLayouts/slideLayout60.xml"/><Relationship Id="rId10" Type="http://schemas.openxmlformats.org/officeDocument/2006/relationships/vmlDrawing" Target="../drawings/vmlDrawing7.vml"/><Relationship Id="rId4" Type="http://schemas.openxmlformats.org/officeDocument/2006/relationships/slideLayout" Target="../slideLayouts/slideLayout59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ISO PowerPoint Template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263633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10448" name="Image2" r:id="rId12" imgW="409680" imgH="552600"/>
      <p:control spid="10449" name="Image3" r:id="rId13" imgW="361800" imgH="324000"/>
    </p:controls>
    <p:extLst>
      <p:ext uri="{BB962C8B-B14F-4D97-AF65-F5344CB8AC3E}">
        <p14:creationId xmlns:p14="http://schemas.microsoft.com/office/powerpoint/2010/main" xmlns="" val="302193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17800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controls>
      <p:control spid="1892" name="Image1" r:id="rId8" imgW="9144000" imgH="114480"/>
      <p:control spid="1893" name="Image2" r:id="rId9" imgW="561960" imgH="771480"/>
      <p:control spid="1894" name="Image3" r:id="rId10" imgW="504720" imgH="457200"/>
    </p:controls>
    <p:extLst>
      <p:ext uri="{BB962C8B-B14F-4D97-AF65-F5344CB8AC3E}">
        <p14:creationId xmlns:p14="http://schemas.microsoft.com/office/powerpoint/2010/main" xmlns="" val="24435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4" r:id="rId2"/>
    <p:sldLayoutId id="2147483678" r:id="rId3"/>
    <p:sldLayoutId id="2147483682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8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9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2636" name="Image2" r:id="rId12" imgW="409680" imgH="552600"/>
      <p:control spid="2637" name="Image3" r:id="rId13" imgW="361800" imgH="324000"/>
    </p:controls>
    <p:extLst>
      <p:ext uri="{BB962C8B-B14F-4D97-AF65-F5344CB8AC3E}">
        <p14:creationId xmlns:p14="http://schemas.microsoft.com/office/powerpoint/2010/main" xmlns="" val="11478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63" r:id="rId3"/>
    <p:sldLayoutId id="2147483664" r:id="rId4"/>
    <p:sldLayoutId id="2147483667" r:id="rId5"/>
    <p:sldLayoutId id="2147483680" r:id="rId6"/>
    <p:sldLayoutId id="2147483681" r:id="rId7"/>
    <p:sldLayoutId id="2147483683" r:id="rId8"/>
    <p:sldLayoutId id="2147483750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extLst>
      <p:ext uri="{BB962C8B-B14F-4D97-AF65-F5344CB8AC3E}">
        <p14:creationId xmlns:p14="http://schemas.microsoft.com/office/powerpoint/2010/main" xmlns="" val="310142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6" r:id="rId3"/>
    <p:sldLayoutId id="2147483673" r:id="rId4"/>
    <p:sldLayoutId id="2147483684" r:id="rId5"/>
    <p:sldLayoutId id="2147483685" r:id="rId6"/>
    <p:sldLayoutId id="214748368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2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13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5641" name="Image2" r:id="rId11" imgW="409680" imgH="552600"/>
      <p:control spid="5642" name="Image3" r:id="rId12" imgW="361800" imgH="324000"/>
    </p:controls>
    <p:extLst>
      <p:ext uri="{BB962C8B-B14F-4D97-AF65-F5344CB8AC3E}">
        <p14:creationId xmlns:p14="http://schemas.microsoft.com/office/powerpoint/2010/main" xmlns="" val="167956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6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7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8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49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0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1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2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3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4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155" name="Group 2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6665" name="Image2" r:id="rId11" imgW="409680" imgH="552600"/>
      <p:control spid="6666" name="Image3" r:id="rId12" imgW="361800" imgH="324000"/>
    </p:controls>
    <p:extLst>
      <p:ext uri="{BB962C8B-B14F-4D97-AF65-F5344CB8AC3E}">
        <p14:creationId xmlns:p14="http://schemas.microsoft.com/office/powerpoint/2010/main" xmlns="" val="223899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4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7666" name="Image2" r:id="rId12" imgW="409680" imgH="552600"/>
      <p:control spid="7667" name="Image3" r:id="rId13" imgW="361800" imgH="324000"/>
    </p:controls>
    <p:extLst>
      <p:ext uri="{BB962C8B-B14F-4D97-AF65-F5344CB8AC3E}">
        <p14:creationId xmlns:p14="http://schemas.microsoft.com/office/powerpoint/2010/main" xmlns="" val="285424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5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06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8478" name="Image2" r:id="rId12" imgW="409680" imgH="552600"/>
      <p:control spid="8479" name="Image3" r:id="rId13" imgW="361800" imgH="324000"/>
    </p:controls>
    <p:extLst>
      <p:ext uri="{BB962C8B-B14F-4D97-AF65-F5344CB8AC3E}">
        <p14:creationId xmlns:p14="http://schemas.microsoft.com/office/powerpoint/2010/main" xmlns="" val="386762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1087438"/>
            <a:ext cx="8001000" cy="864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276852"/>
            <a:ext cx="7994650" cy="3863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71500" y="0"/>
            <a:ext cx="406400" cy="550863"/>
            <a:chOff x="360" y="46"/>
            <a:chExt cx="357" cy="484"/>
          </a:xfrm>
        </p:grpSpPr>
      </p:grpSp>
    </p:spTree>
    <p:controls>
      <p:control spid="9472" name="Image2" r:id="rId11" imgW="409680" imgH="552600"/>
      <p:control spid="9473" name="Image3" r:id="rId12" imgW="361800" imgH="324000"/>
    </p:controls>
    <p:extLst>
      <p:ext uri="{BB962C8B-B14F-4D97-AF65-F5344CB8AC3E}">
        <p14:creationId xmlns:p14="http://schemas.microsoft.com/office/powerpoint/2010/main" xmlns="" val="420624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home/standards/management-standards/mss-list.ht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iso_technical_committee.htm?commid=4960304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so.org/iso/home/about/iso_members.ht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home/about/iso_member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0" y="1282045"/>
            <a:ext cx="8001000" cy="297887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Helvetica" pitchFamily="-84" charset="0"/>
              </a:rPr>
              <a:t>The </a:t>
            </a:r>
            <a:r>
              <a:rPr lang="en-GB" dirty="0">
                <a:latin typeface="Helvetica" pitchFamily="-84" charset="0"/>
              </a:rPr>
              <a:t>ISO </a:t>
            </a:r>
            <a:r>
              <a:rPr lang="en-GB" dirty="0" smtClean="0">
                <a:latin typeface="Helvetica" pitchFamily="-84" charset="0"/>
              </a:rPr>
              <a:t>system</a:t>
            </a:r>
            <a:br>
              <a:rPr lang="en-GB" dirty="0" smtClean="0">
                <a:latin typeface="Helvetica" pitchFamily="-84" charset="0"/>
              </a:rPr>
            </a:br>
            <a:r>
              <a:rPr lang="en-GB" dirty="0" smtClean="0">
                <a:latin typeface="Helvetica" pitchFamily="-84" charset="0"/>
              </a:rPr>
              <a:t>and </a:t>
            </a:r>
            <a:r>
              <a:rPr lang="en-GB" dirty="0">
                <a:latin typeface="Helvetica" pitchFamily="-84" charset="0"/>
              </a:rPr>
              <a:t/>
            </a:r>
            <a:br>
              <a:rPr lang="en-GB" dirty="0">
                <a:latin typeface="Helvetica" pitchFamily="-84" charset="0"/>
              </a:rPr>
            </a:br>
            <a:r>
              <a:rPr lang="en-GB" dirty="0">
                <a:latin typeface="Helvetica" pitchFamily="-84" charset="0"/>
              </a:rPr>
              <a:t>ISO 21001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71500" y="5084763"/>
            <a:ext cx="8001000" cy="1210632"/>
          </a:xfrm>
        </p:spPr>
        <p:txBody>
          <a:bodyPr/>
          <a:lstStyle/>
          <a:p>
            <a:r>
              <a:rPr lang="de-DE" sz="2400" dirty="0"/>
              <a:t>UM Welcomes ANSI CMF </a:t>
            </a:r>
            <a:r>
              <a:rPr lang="de-DE" sz="2400" dirty="0" smtClean="0"/>
              <a:t>2016</a:t>
            </a:r>
          </a:p>
          <a:p>
            <a:r>
              <a:rPr lang="en-US" sz="2400" dirty="0" smtClean="0"/>
              <a:t>2016 May 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280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3225" y="1715976"/>
            <a:ext cx="8001000" cy="864111"/>
          </a:xfrm>
        </p:spPr>
        <p:txBody>
          <a:bodyPr/>
          <a:lstStyle/>
          <a:p>
            <a:r>
              <a:rPr lang="fr-FR" dirty="0" smtClean="0"/>
              <a:t>ISO 21001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0" y="2673350"/>
            <a:ext cx="9143999" cy="1429758"/>
          </a:xfrm>
        </p:spPr>
        <p:txBody>
          <a:bodyPr/>
          <a:lstStyle/>
          <a:p>
            <a:r>
              <a:rPr lang="fr-FR" dirty="0" err="1" smtClean="0"/>
              <a:t>Educational</a:t>
            </a:r>
            <a:r>
              <a:rPr lang="fr-FR" dirty="0" smtClean="0"/>
              <a:t> </a:t>
            </a:r>
            <a:r>
              <a:rPr lang="fr-FR" dirty="0" err="1" smtClean="0"/>
              <a:t>organization</a:t>
            </a:r>
            <a:r>
              <a:rPr lang="fr-FR" dirty="0" smtClean="0"/>
              <a:t> management </a:t>
            </a:r>
            <a:r>
              <a:rPr lang="fr-FR" dirty="0" err="1" smtClean="0"/>
              <a:t>systems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986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08" y="676541"/>
            <a:ext cx="5563407" cy="864111"/>
          </a:xfrm>
        </p:spPr>
        <p:txBody>
          <a:bodyPr/>
          <a:lstStyle/>
          <a:p>
            <a:r>
              <a:rPr lang="en-GB" dirty="0" smtClean="0"/>
              <a:t>What is ISO 21001?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968" y="1693009"/>
            <a:ext cx="8035770" cy="490001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A Management System Standard (MSS) that:</a:t>
            </a:r>
          </a:p>
          <a:p>
            <a:pPr marL="88265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F</a:t>
            </a:r>
            <a:r>
              <a:rPr lang="en-US" sz="2000" dirty="0" smtClean="0"/>
              <a:t>ocuses </a:t>
            </a:r>
            <a:r>
              <a:rPr lang="en-US" sz="2000" dirty="0"/>
              <a:t>on </a:t>
            </a:r>
            <a:r>
              <a:rPr lang="en-US" sz="2000" dirty="0" smtClean="0"/>
              <a:t>interactions </a:t>
            </a:r>
            <a:r>
              <a:rPr lang="en-US" sz="2000" dirty="0"/>
              <a:t>between </a:t>
            </a:r>
            <a:r>
              <a:rPr lang="en-US" sz="2000" dirty="0" smtClean="0"/>
              <a:t>an educational organization, the learner</a:t>
            </a:r>
            <a:r>
              <a:rPr lang="en-US" sz="2000" dirty="0"/>
              <a:t>, customers and other relevant interested </a:t>
            </a:r>
            <a:r>
              <a:rPr lang="en-US" sz="2000" dirty="0" smtClean="0"/>
              <a:t>parties</a:t>
            </a:r>
          </a:p>
          <a:p>
            <a:pPr marL="88265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Applies </a:t>
            </a:r>
            <a:r>
              <a:rPr lang="en-US" sz="2000" dirty="0"/>
              <a:t>to all </a:t>
            </a:r>
            <a:r>
              <a:rPr lang="en-US" sz="2000" dirty="0" smtClean="0"/>
              <a:t>educational organizations </a:t>
            </a:r>
            <a:r>
              <a:rPr lang="en-US" sz="2000" dirty="0"/>
              <a:t>that provide, share and facilitate the construction of </a:t>
            </a:r>
            <a:r>
              <a:rPr lang="en-US" sz="2000" dirty="0" smtClean="0"/>
              <a:t>knowledge to </a:t>
            </a:r>
            <a:r>
              <a:rPr lang="en-US" sz="2000" dirty="0"/>
              <a:t>learners through teaching, training or research, regardless of type, size and </a:t>
            </a:r>
            <a:r>
              <a:rPr lang="en-US" sz="2000" dirty="0" smtClean="0"/>
              <a:t>product and </a:t>
            </a:r>
            <a:r>
              <a:rPr lang="en-US" sz="2000" dirty="0"/>
              <a:t>service </a:t>
            </a:r>
            <a:r>
              <a:rPr lang="en-US" sz="2000" dirty="0" smtClean="0"/>
              <a:t>provided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ISO 21001 will be the result of work from 3 different standardizers communities: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Quality specialists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IT specialists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Learning services specialists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663270" y="15918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139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408" y="676541"/>
            <a:ext cx="5563407" cy="864111"/>
          </a:xfrm>
        </p:spPr>
        <p:txBody>
          <a:bodyPr/>
          <a:lstStyle/>
          <a:p>
            <a:r>
              <a:rPr lang="en-GB" dirty="0" smtClean="0"/>
              <a:t>Why ISO 21001?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968" y="1693009"/>
            <a:ext cx="8282809" cy="49000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education sector globally: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Many national and regional regulations (laws)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Many national, regional and international</a:t>
            </a:r>
            <a:br>
              <a:rPr lang="en-US" sz="2000" dirty="0" smtClean="0"/>
            </a:br>
            <a:r>
              <a:rPr lang="en-US" sz="2000" dirty="0" smtClean="0"/>
              <a:t>“private standards” (education industry practice)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Many national formal standards (e.g. Portuguese standard)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One international standard (ISO 9001)</a:t>
            </a:r>
          </a:p>
          <a:p>
            <a:endParaRPr lang="en-US" sz="2000" dirty="0" smtClean="0"/>
          </a:p>
          <a:p>
            <a:r>
              <a:rPr lang="en-US" sz="2000" dirty="0" smtClean="0"/>
              <a:t>ISO 21001 offers a common </a:t>
            </a:r>
            <a:r>
              <a:rPr lang="en-US" sz="2000" dirty="0"/>
              <a:t>management tool for organizations providing </a:t>
            </a:r>
            <a:r>
              <a:rPr lang="en-US" sz="2000" dirty="0" smtClean="0"/>
              <a:t>educational products </a:t>
            </a:r>
            <a:r>
              <a:rPr lang="en-US" sz="2000" dirty="0"/>
              <a:t>and </a:t>
            </a:r>
            <a:r>
              <a:rPr lang="en-US" sz="2000" dirty="0" smtClean="0"/>
              <a:t>services</a:t>
            </a:r>
          </a:p>
          <a:p>
            <a:r>
              <a:rPr lang="en-US" sz="2000" dirty="0"/>
              <a:t>Helping educational organizations deliver quality in today’s challenging educational environment</a:t>
            </a:r>
          </a:p>
          <a:p>
            <a:r>
              <a:rPr lang="en-US" sz="2000" dirty="0"/>
              <a:t>Offering guidelines to help organizations meet requirements of learners and other customers</a:t>
            </a:r>
          </a:p>
          <a:p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663270" y="15918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784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ISO 21001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8001000" cy="3921125"/>
          </a:xfrm>
        </p:spPr>
        <p:txBody>
          <a:bodyPr>
            <a:normAutofit/>
          </a:bodyPr>
          <a:lstStyle/>
          <a:p>
            <a:r>
              <a:rPr lang="en-US" dirty="0"/>
              <a:t>Wide </a:t>
            </a:r>
            <a:r>
              <a:rPr lang="en-US" dirty="0" smtClean="0"/>
              <a:t>scope: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From </a:t>
            </a:r>
            <a:r>
              <a:rPr lang="en-US" dirty="0" smtClean="0"/>
              <a:t>kindergarten </a:t>
            </a:r>
            <a:r>
              <a:rPr lang="en-US" dirty="0"/>
              <a:t>to </a:t>
            </a:r>
            <a:r>
              <a:rPr lang="en-US" dirty="0" smtClean="0"/>
              <a:t>post-doc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Including </a:t>
            </a:r>
            <a:r>
              <a:rPr lang="en-US" dirty="0" smtClean="0"/>
              <a:t>vocational </a:t>
            </a:r>
            <a:r>
              <a:rPr lang="en-US" dirty="0"/>
              <a:t>education and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Including </a:t>
            </a:r>
            <a:r>
              <a:rPr lang="en-US" dirty="0" smtClean="0"/>
              <a:t>face to face </a:t>
            </a:r>
            <a:r>
              <a:rPr lang="en-US" dirty="0"/>
              <a:t>and </a:t>
            </a:r>
            <a:r>
              <a:rPr lang="en-US" dirty="0" smtClean="0"/>
              <a:t>distance learning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Multitude </a:t>
            </a:r>
            <a:r>
              <a:rPr lang="en-US" dirty="0"/>
              <a:t>of support services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Libraries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Counseling (cognitive, vocational, professional)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Restaurants, cafeteria, </a:t>
            </a:r>
            <a:r>
              <a:rPr lang="en-US" dirty="0" err="1" smtClean="0"/>
              <a:t>cantines</a:t>
            </a:r>
            <a:r>
              <a:rPr lang="en-US" dirty="0" smtClean="0"/>
              <a:t>, etc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2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faced by ISO 21001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Accreditation &amp; </a:t>
            </a:r>
            <a:r>
              <a:rPr lang="en-US" dirty="0" smtClean="0"/>
              <a:t>certification: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Need for highly qualified audit teams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Difficult to achieve a cost-efficient </a:t>
            </a:r>
            <a:r>
              <a:rPr lang="en-US" dirty="0" smtClean="0"/>
              <a:t>balance </a:t>
            </a:r>
            <a:r>
              <a:rPr lang="en-US" dirty="0"/>
              <a:t>regarding the audit’s </a:t>
            </a:r>
            <a:r>
              <a:rPr lang="en-US" dirty="0" smtClean="0"/>
              <a:t>durations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3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21001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7257822"/>
              </p:ext>
            </p:extLst>
          </p:nvPr>
        </p:nvGraphicFramePr>
        <p:xfrm>
          <a:off x="0" y="2205038"/>
          <a:ext cx="9144000" cy="392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541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25" y="520982"/>
            <a:ext cx="8001000" cy="864111"/>
          </a:xfrm>
        </p:spPr>
        <p:txBody>
          <a:bodyPr/>
          <a:lstStyle/>
          <a:p>
            <a:r>
              <a:rPr lang="en-US" dirty="0" smtClean="0"/>
              <a:t>Benefits of ISO 21001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8001000" cy="34083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Ensures better </a:t>
            </a:r>
            <a:r>
              <a:rPr lang="en-US" sz="2000" dirty="0"/>
              <a:t>alignment of educational mission, vision, objectives and action plans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nclusive </a:t>
            </a:r>
            <a:r>
              <a:rPr lang="en-US" sz="2000" dirty="0"/>
              <a:t>and equitable quality education for all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Facilitating self</a:t>
            </a:r>
            <a:r>
              <a:rPr lang="en-US" sz="2000" dirty="0"/>
              <a:t>-learning and lifelong learning opportunities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Enabling more </a:t>
            </a:r>
            <a:r>
              <a:rPr lang="en-US" sz="2000" dirty="0"/>
              <a:t>personalized learning and effective response to special educational needs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onsistent </a:t>
            </a:r>
            <a:r>
              <a:rPr lang="en-US" sz="2000" dirty="0"/>
              <a:t>processes and evaluation tools to demonstrate and increase </a:t>
            </a:r>
            <a:r>
              <a:rPr lang="en-US" sz="2000" dirty="0" smtClean="0"/>
              <a:t>effectiveness and </a:t>
            </a:r>
            <a:r>
              <a:rPr lang="en-US" sz="2000" dirty="0"/>
              <a:t>efficiency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ncreased </a:t>
            </a:r>
            <a:r>
              <a:rPr lang="en-US" sz="2000" dirty="0"/>
              <a:t>credibility of the educational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32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25" y="804210"/>
            <a:ext cx="8001000" cy="864111"/>
          </a:xfrm>
        </p:spPr>
        <p:txBody>
          <a:bodyPr/>
          <a:lstStyle/>
          <a:p>
            <a:r>
              <a:rPr lang="en-US" dirty="0" smtClean="0"/>
              <a:t>Benefits of ISO 21001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7996238" cy="417215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Recognized </a:t>
            </a:r>
            <a:r>
              <a:rPr lang="en-US" sz="2000" dirty="0"/>
              <a:t>means to enable organizations to demonstrate commitment </a:t>
            </a:r>
            <a:r>
              <a:rPr lang="en-US" sz="2000" dirty="0" smtClean="0"/>
              <a:t>to education </a:t>
            </a:r>
            <a:r>
              <a:rPr lang="en-US" sz="2000" dirty="0"/>
              <a:t>management practices in the most effective manner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Provides a model </a:t>
            </a:r>
            <a:r>
              <a:rPr lang="en-US" sz="2000" dirty="0"/>
              <a:t>for improvement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Harmonization </a:t>
            </a:r>
            <a:r>
              <a:rPr lang="en-US" sz="2000" dirty="0"/>
              <a:t>of national standards within an international framework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Widened </a:t>
            </a:r>
            <a:r>
              <a:rPr lang="en-US" sz="2000" dirty="0"/>
              <a:t>participation of interested parties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/>
              <a:t>S</a:t>
            </a:r>
            <a:r>
              <a:rPr lang="en-US" sz="2000" dirty="0" smtClean="0"/>
              <a:t>timulation </a:t>
            </a:r>
            <a:r>
              <a:rPr lang="en-US" sz="2000" dirty="0"/>
              <a:t>of excellence and innovation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470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ISO 21001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ISO 21001 will adopt the High Level Structure: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Management terms and definitions (21) will be common to existing </a:t>
            </a:r>
            <a:r>
              <a:rPr lang="en-US" dirty="0"/>
              <a:t>h</a:t>
            </a:r>
            <a:r>
              <a:rPr lang="en-US" dirty="0" smtClean="0"/>
              <a:t>igh profile ISO standards (ISO 9001, ISO 14001, ISO 27001…)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 structure will be identical to that of other ISO management system standards (</a:t>
            </a:r>
            <a:r>
              <a:rPr lang="en-US" dirty="0" smtClean="0">
                <a:hlinkClick r:id="rId3"/>
              </a:rPr>
              <a:t>more than 30 and growing</a:t>
            </a:r>
            <a:r>
              <a:rPr lang="en-US" dirty="0" smtClean="0"/>
              <a:t>). Some important text and core concepts will also be identical.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ISO 21001 composed of a main text and annexes to help covering the wide scope.</a:t>
            </a:r>
          </a:p>
        </p:txBody>
      </p:sp>
    </p:spTree>
    <p:extLst>
      <p:ext uri="{BB962C8B-B14F-4D97-AF65-F5344CB8AC3E}">
        <p14:creationId xmlns:p14="http://schemas.microsoft.com/office/powerpoint/2010/main" xmlns="" val="31511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ISO 21001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8001000" cy="34083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Scope</a:t>
            </a:r>
          </a:p>
          <a:p>
            <a:pPr marL="457200" indent="-457200">
              <a:buAutoNum type="arabicPeriod"/>
            </a:pPr>
            <a:r>
              <a:rPr lang="en-US" dirty="0" smtClean="0"/>
              <a:t>Normative references</a:t>
            </a:r>
          </a:p>
          <a:p>
            <a:pPr marL="457200" indent="-457200">
              <a:buAutoNum type="arabicPeriod"/>
            </a:pPr>
            <a:r>
              <a:rPr lang="en-US" dirty="0" smtClean="0"/>
              <a:t>Terms and definitions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Context of the organization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Leadership</a:t>
            </a:r>
          </a:p>
          <a:p>
            <a:pPr marL="457200" indent="-457200">
              <a:buAutoNum type="arabicPeriod"/>
            </a:pPr>
            <a:r>
              <a:rPr lang="en-US" dirty="0" smtClean="0"/>
              <a:t>Planning</a:t>
            </a:r>
          </a:p>
          <a:p>
            <a:pPr marL="457200" indent="-457200">
              <a:buAutoNum type="arabicPeriod"/>
            </a:pPr>
            <a:r>
              <a:rPr lang="en-US" dirty="0" smtClean="0"/>
              <a:t>Support</a:t>
            </a:r>
          </a:p>
          <a:p>
            <a:pPr marL="457200" indent="-457200">
              <a:buAutoNum type="arabicPeriod"/>
            </a:pPr>
            <a:r>
              <a:rPr lang="en-US" dirty="0" smtClean="0"/>
              <a:t>Operation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Performance evaluation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Improvement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1263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3001"/>
            <a:ext cx="8001000" cy="864111"/>
          </a:xfrm>
        </p:spPr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783081"/>
            <a:ext cx="4375404" cy="3666744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Founded in </a:t>
            </a:r>
            <a:r>
              <a:rPr lang="en-GB" dirty="0" smtClean="0"/>
              <a:t>1947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Independent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Non-governmental organization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Global network of national standards </a:t>
            </a:r>
            <a:r>
              <a:rPr lang="en-US" dirty="0" smtClean="0"/>
              <a:t>bodies*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One </a:t>
            </a:r>
            <a:r>
              <a:rPr lang="en-US" dirty="0"/>
              <a:t>member per </a:t>
            </a:r>
            <a:r>
              <a:rPr lang="en-US" dirty="0" smtClean="0"/>
              <a:t>country</a:t>
            </a:r>
            <a:endParaRPr lang="en-GB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ISO membership comes with </a:t>
            </a:r>
            <a:r>
              <a:rPr lang="en-GB" b="1" dirty="0" smtClean="0"/>
              <a:t>rights, benefits, </a:t>
            </a:r>
            <a:r>
              <a:rPr lang="en-US" b="1" dirty="0" smtClean="0"/>
              <a:t>obligations and good practice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1352" y="1863384"/>
            <a:ext cx="638175" cy="60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771" y="6217920"/>
            <a:ext cx="8288823" cy="36933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*National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body =  national body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most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representative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standardization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9280" y="1232747"/>
            <a:ext cx="2697480" cy="4447371"/>
          </a:xfrm>
          <a:prstGeom prst="rect">
            <a:avLst/>
          </a:prstGeom>
          <a:solidFill>
            <a:srgbClr val="D2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162</a:t>
            </a:r>
            <a:r>
              <a:rPr lang="en-US" sz="2800" dirty="0" smtClean="0"/>
              <a:t> </a:t>
            </a:r>
            <a:r>
              <a:rPr lang="en-US" sz="1500" dirty="0"/>
              <a:t>members</a:t>
            </a: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20 500</a:t>
            </a:r>
          </a:p>
          <a:p>
            <a:pPr>
              <a:spcAft>
                <a:spcPts val="2400"/>
              </a:spcAft>
            </a:pPr>
            <a:r>
              <a:rPr lang="en-US" sz="1500" dirty="0" smtClean="0"/>
              <a:t>International </a:t>
            </a:r>
            <a:r>
              <a:rPr lang="en-US" sz="1500" dirty="0"/>
              <a:t>Standards</a:t>
            </a: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100</a:t>
            </a:r>
          </a:p>
          <a:p>
            <a:pPr>
              <a:spcAft>
                <a:spcPts val="2400"/>
              </a:spcAft>
            </a:pPr>
            <a:r>
              <a:rPr lang="en-US" sz="1500" dirty="0" smtClean="0"/>
              <a:t>new </a:t>
            </a:r>
            <a:r>
              <a:rPr lang="en-US" sz="1500" dirty="0"/>
              <a:t>standards each month</a:t>
            </a:r>
          </a:p>
          <a:p>
            <a:r>
              <a:rPr lang="en-US" sz="1500" dirty="0"/>
              <a:t>More </a:t>
            </a:r>
            <a:r>
              <a:rPr lang="en-US" sz="1500" dirty="0" smtClean="0"/>
              <a:t>than</a:t>
            </a:r>
          </a:p>
          <a:p>
            <a:pPr>
              <a:spcAft>
                <a:spcPts val="2400"/>
              </a:spcAft>
            </a:pP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100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000 </a:t>
            </a:r>
            <a:r>
              <a:rPr lang="en-US" sz="1500" dirty="0" smtClean="0"/>
              <a:t>experts</a:t>
            </a:r>
            <a:endParaRPr lang="en-US" sz="1500" dirty="0"/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229</a:t>
            </a:r>
          </a:p>
          <a:p>
            <a:r>
              <a:rPr lang="en-US" dirty="0" smtClean="0"/>
              <a:t> </a:t>
            </a:r>
            <a:r>
              <a:rPr lang="en-US" sz="1500" dirty="0" smtClean="0"/>
              <a:t>technical </a:t>
            </a:r>
            <a:r>
              <a:rPr lang="en-US" sz="1500" dirty="0"/>
              <a:t>committees</a:t>
            </a:r>
          </a:p>
        </p:txBody>
      </p:sp>
    </p:spTree>
    <p:extLst>
      <p:ext uri="{BB962C8B-B14F-4D97-AF65-F5344CB8AC3E}">
        <p14:creationId xmlns:p14="http://schemas.microsoft.com/office/powerpoint/2010/main" xmlns="" val="42882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</a:t>
            </a:r>
            <a:r>
              <a:rPr lang="en-US" dirty="0"/>
              <a:t>ISO 21001 - Annexes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8001000" cy="4129774"/>
          </a:xfrm>
        </p:spPr>
        <p:txBody>
          <a:bodyPr>
            <a:normAutofit/>
          </a:bodyPr>
          <a:lstStyle/>
          <a:p>
            <a:r>
              <a:rPr lang="en-US" dirty="0" smtClean="0"/>
              <a:t>Annex </a:t>
            </a:r>
            <a:r>
              <a:rPr lang="en-US" dirty="0"/>
              <a:t>A (normative</a:t>
            </a:r>
            <a:r>
              <a:rPr lang="en-US" dirty="0" smtClean="0"/>
              <a:t>): </a:t>
            </a:r>
            <a:r>
              <a:rPr lang="en-US" dirty="0"/>
              <a:t>Principles for </a:t>
            </a:r>
            <a:r>
              <a:rPr lang="en-US" dirty="0" smtClean="0"/>
              <a:t>education organizations management </a:t>
            </a:r>
            <a:r>
              <a:rPr lang="en-US" dirty="0" err="1" smtClean="0"/>
              <a:t>mystem</a:t>
            </a:r>
            <a:r>
              <a:rPr lang="en-US" dirty="0" smtClean="0"/>
              <a:t> </a:t>
            </a:r>
            <a:r>
              <a:rPr lang="en-US" dirty="0"/>
              <a:t>(EOMS</a:t>
            </a:r>
            <a:r>
              <a:rPr lang="en-US" dirty="0" smtClean="0"/>
              <a:t>)</a:t>
            </a:r>
          </a:p>
          <a:p>
            <a:r>
              <a:rPr lang="en-US" dirty="0"/>
              <a:t>Annex B (normative</a:t>
            </a:r>
            <a:r>
              <a:rPr lang="en-US" dirty="0" smtClean="0"/>
              <a:t>): </a:t>
            </a:r>
            <a:r>
              <a:rPr lang="en-US" dirty="0"/>
              <a:t>Classification of </a:t>
            </a:r>
            <a:r>
              <a:rPr lang="en-US" dirty="0" smtClean="0"/>
              <a:t>interested parties</a:t>
            </a:r>
          </a:p>
          <a:p>
            <a:r>
              <a:rPr lang="en-US" dirty="0"/>
              <a:t>Annex on distance learning</a:t>
            </a:r>
          </a:p>
          <a:p>
            <a:r>
              <a:rPr lang="en-US" dirty="0"/>
              <a:t>Annex on special needs </a:t>
            </a:r>
            <a:r>
              <a:rPr lang="en-US" dirty="0" smtClean="0"/>
              <a:t>education (including </a:t>
            </a:r>
            <a:r>
              <a:rPr lang="en-US" dirty="0"/>
              <a:t>gifted </a:t>
            </a:r>
            <a:r>
              <a:rPr lang="en-US" dirty="0" smtClean="0"/>
              <a:t>children)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/>
              <a:t>further annexes: </a:t>
            </a:r>
          </a:p>
          <a:p>
            <a:r>
              <a:rPr lang="en-US" dirty="0"/>
              <a:t>Annex on research</a:t>
            </a:r>
          </a:p>
          <a:p>
            <a:r>
              <a:rPr lang="en-US" dirty="0"/>
              <a:t>Annex on early childhood </a:t>
            </a:r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35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68944"/>
            <a:ext cx="8001000" cy="864111"/>
          </a:xfrm>
        </p:spPr>
        <p:txBody>
          <a:bodyPr/>
          <a:lstStyle/>
          <a:p>
            <a:r>
              <a:rPr lang="en-US" dirty="0" smtClean="0"/>
              <a:t>Who will benefit from ISO 21001?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5038"/>
            <a:ext cx="8001000" cy="34083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Learners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All types of educational organizations (public, private, self-sufficient, non-profit)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Interested parties and stakeholders </a:t>
            </a:r>
            <a:r>
              <a:rPr lang="en-US" sz="2000" dirty="0"/>
              <a:t>(teachers, parents, Government, NGOs, trade </a:t>
            </a:r>
            <a:r>
              <a:rPr lang="en-US" sz="2000" dirty="0" smtClean="0"/>
              <a:t>unions, </a:t>
            </a:r>
            <a:r>
              <a:rPr lang="en-US" sz="2000" dirty="0"/>
              <a:t>etc.)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5665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developing ISO 21001?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510" y="2504220"/>
            <a:ext cx="8287437" cy="34083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International </a:t>
            </a:r>
            <a:r>
              <a:rPr lang="en-US" dirty="0"/>
              <a:t>cross</a:t>
            </a:r>
            <a:r>
              <a:rPr lang="en-US" dirty="0" smtClean="0"/>
              <a:t>-sectorial </a:t>
            </a:r>
            <a:r>
              <a:rPr lang="en-US" dirty="0"/>
              <a:t>expert </a:t>
            </a:r>
            <a:r>
              <a:rPr lang="en-US" dirty="0" smtClean="0"/>
              <a:t>group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93 </a:t>
            </a:r>
            <a:r>
              <a:rPr lang="en-US" dirty="0"/>
              <a:t>experts from </a:t>
            </a:r>
            <a:r>
              <a:rPr lang="en-US" dirty="0" smtClean="0"/>
              <a:t>32 </a:t>
            </a:r>
            <a:r>
              <a:rPr lang="en-US" dirty="0"/>
              <a:t>national standardization bodies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Liaisons with others ISO Committees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Liaisons with external organizations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Stakeholder </a:t>
            </a:r>
            <a:r>
              <a:rPr lang="en-US" dirty="0"/>
              <a:t>organizations from various educational sectors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information at</a:t>
            </a:r>
          </a:p>
          <a:p>
            <a:r>
              <a:rPr lang="en-US" dirty="0">
                <a:hlinkClick r:id="rId3"/>
              </a:rPr>
              <a:t>www.iso.org/iso/iso_technical_committee.htm?commid=</a:t>
            </a:r>
            <a:r>
              <a:rPr lang="en-US" dirty="0" smtClean="0">
                <a:hlinkClick r:id="rId3"/>
              </a:rPr>
              <a:t>4960304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81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4016"/>
            <a:ext cx="9144000" cy="45992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8328"/>
            <a:ext cx="8001000" cy="872557"/>
          </a:xfrm>
        </p:spPr>
        <p:txBody>
          <a:bodyPr/>
          <a:lstStyle/>
          <a:p>
            <a:r>
              <a:rPr lang="en-US" dirty="0" smtClean="0"/>
              <a:t>PC 288 members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6420537"/>
            <a:ext cx="7996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As of February 2016 </a:t>
            </a:r>
            <a:r>
              <a:rPr lang="en-US" sz="1600" i="1" dirty="0"/>
              <a:t>- </a:t>
            </a:r>
            <a:r>
              <a:rPr lang="en-US" sz="1600" i="1" dirty="0">
                <a:hlinkClick r:id="rId4"/>
              </a:rPr>
              <a:t>http://</a:t>
            </a:r>
            <a:r>
              <a:rPr lang="en-US" sz="1600" i="1" dirty="0" smtClean="0">
                <a:hlinkClick r:id="rId4"/>
              </a:rPr>
              <a:t>www.iso.org/iso/home/about/iso_members.htm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32832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836613"/>
            <a:ext cx="8102600" cy="42132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66700" indent="-266700"/>
            <a:endParaRPr lang="en-US" sz="2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 algn="ctr">
              <a:buNone/>
            </a:pPr>
            <a:endParaRPr lang="en-US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  <a:p>
            <a:pPr marL="0" indent="0">
              <a:buNone/>
            </a:pPr>
            <a:r>
              <a:rPr lang="en-GB" sz="20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E20000"/>
                </a:solidFill>
                <a:latin typeface="Helvetica" pitchFamily="34" charset="0"/>
                <a:ea typeface="ＭＳ Ｐゴシック" pitchFamily="34" charset="-128"/>
                <a:cs typeface="Helvetica" pitchFamily="34" charset="0"/>
              </a:rPr>
              <a:t>				</a:t>
            </a:r>
            <a:endParaRPr lang="en-GB" sz="38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E20000"/>
              </a:solidFill>
              <a:latin typeface="Helvetica" pitchFamily="34" charset="0"/>
              <a:ea typeface="ＭＳ Ｐゴシック" pitchFamily="34" charset="-128"/>
              <a:cs typeface="Helvetica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897279" y="4423334"/>
            <a:ext cx="920120" cy="946532"/>
          </a:xfrm>
          <a:prstGeom prst="ellipse">
            <a:avLst/>
          </a:prstGeom>
          <a:solidFill>
            <a:srgbClr val="E20000"/>
          </a:solidFill>
          <a:ln w="38100">
            <a:solidFill>
              <a:srgbClr val="BC474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4934" y="1218436"/>
            <a:ext cx="2937351" cy="304687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1041085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316527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591969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867411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142853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2418295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2693737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2969179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3244621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520063" y="4805680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3795505" y="4805679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346389" y="4805679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4070947" y="4805679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4621831" y="4805679"/>
            <a:ext cx="182880" cy="172720"/>
          </a:xfrm>
          <a:prstGeom prst="flowChartConnector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937532" y="4265315"/>
            <a:ext cx="2297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QUESTIONS</a:t>
            </a:r>
            <a:endParaRPr lang="en-US" dirty="0"/>
          </a:p>
        </p:txBody>
      </p:sp>
      <p:sp>
        <p:nvSpPr>
          <p:cNvPr id="21" name="직사각형 3"/>
          <p:cNvSpPr/>
          <p:nvPr/>
        </p:nvSpPr>
        <p:spPr>
          <a:xfrm>
            <a:off x="0" y="6604084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50" dirty="0" smtClean="0"/>
              <a:t>Slideshow based on </a:t>
            </a:r>
            <a:r>
              <a:rPr lang="en-US" altLang="ko-KR" sz="1050" dirty="0"/>
              <a:t>ISO </a:t>
            </a:r>
            <a:r>
              <a:rPr lang="en-US" altLang="ko-KR" sz="1050" dirty="0" smtClean="0"/>
              <a:t>Central Secretariat and ISO/PC 288 generic presentations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7445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83001"/>
            <a:ext cx="8001000" cy="11467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ISO and the WSC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b="0" dirty="0"/>
              <a:t>(World Standards </a:t>
            </a:r>
            <a:r>
              <a:rPr lang="en-US" sz="2400" b="0" dirty="0" smtClean="0"/>
              <a:t>Cooperation)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8" y="1783080"/>
            <a:ext cx="7996239" cy="4759121"/>
          </a:xfrm>
        </p:spPr>
        <p:txBody>
          <a:bodyPr>
            <a:normAutofit/>
          </a:bodyPr>
          <a:lstStyle/>
          <a:p>
            <a:pPr lvl="0" algn="ctr"/>
            <a:r>
              <a:rPr lang="en-GB" dirty="0" smtClean="0"/>
              <a:t>High level cooperation between IEC, ISO and ITU</a:t>
            </a:r>
          </a:p>
          <a:p>
            <a:pPr lvl="0" algn="ctr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All developing international standards</a:t>
            </a:r>
          </a:p>
          <a:p>
            <a:pPr lvl="1" indent="0">
              <a:lnSpc>
                <a:spcPct val="150000"/>
              </a:lnSpc>
              <a:buNone/>
            </a:pPr>
            <a:r>
              <a:rPr lang="en-GB" dirty="0" smtClean="0"/>
              <a:t>IEC: </a:t>
            </a:r>
            <a:r>
              <a:rPr lang="en-US" dirty="0"/>
              <a:t>electrical, electronic and related technologies</a:t>
            </a:r>
            <a:endParaRPr lang="en-GB" dirty="0" smtClean="0"/>
          </a:p>
          <a:p>
            <a:pPr lvl="1" indent="0">
              <a:lnSpc>
                <a:spcPct val="150000"/>
              </a:lnSpc>
              <a:buNone/>
            </a:pPr>
            <a:r>
              <a:rPr lang="en-GB" dirty="0"/>
              <a:t>ITU: telecommunications</a:t>
            </a:r>
          </a:p>
          <a:p>
            <a:pPr lvl="1" indent="0">
              <a:lnSpc>
                <a:spcPct val="110000"/>
              </a:lnSpc>
              <a:buNone/>
            </a:pPr>
            <a:r>
              <a:rPr lang="en-GB" dirty="0" smtClean="0"/>
              <a:t>ISO: everything else! For example in the fields of </a:t>
            </a:r>
            <a:r>
              <a:rPr lang="en-US" dirty="0" smtClean="0"/>
              <a:t>quality, safety and security, general management, health and medical, environment and energy, industry, services, information technology</a:t>
            </a:r>
            <a:endParaRPr lang="en-GB" dirty="0" smtClean="0"/>
          </a:p>
          <a:p>
            <a:endParaRPr lang="en-US" dirty="0"/>
          </a:p>
        </p:txBody>
      </p:sp>
      <p:pic>
        <p:nvPicPr>
          <p:cNvPr id="11" name="Picture 2" descr="http://www.worldstandardscooperation.org/wp-content/themes/executive-pro/images/IE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343488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98" y="4479199"/>
            <a:ext cx="523875" cy="4762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" y="3957043"/>
            <a:ext cx="438150" cy="476250"/>
          </a:xfrm>
          <a:prstGeom prst="rect">
            <a:avLst/>
          </a:prstGeom>
        </p:spPr>
      </p:pic>
      <p:pic>
        <p:nvPicPr>
          <p:cNvPr id="14" name="Picture 2" descr="http://www.worldstandardscooperation.org/wp-content/themes/executive-pro/images/IE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3483" y="2205038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0063" y="2205038"/>
            <a:ext cx="523875" cy="4762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4268" y="2205038"/>
            <a:ext cx="4381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64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9803"/>
            <a:ext cx="8001000" cy="864111"/>
          </a:xfrm>
        </p:spPr>
        <p:txBody>
          <a:bodyPr>
            <a:normAutofit/>
          </a:bodyPr>
          <a:lstStyle/>
          <a:p>
            <a:r>
              <a:rPr lang="en-US" kern="0" dirty="0" smtClean="0">
                <a:latin typeface="Arial" charset="0"/>
                <a:ea typeface="ＭＳ Ｐゴシック" charset="0"/>
              </a:rPr>
              <a:t>Membership of ISO committees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240471" y="1087328"/>
            <a:ext cx="6938638" cy="4188289"/>
            <a:chOff x="1542286" y="578629"/>
            <a:chExt cx="6096000" cy="3526999"/>
          </a:xfrm>
        </p:grpSpPr>
        <p:sp>
          <p:nvSpPr>
            <p:cNvPr id="8" name="Freeform 7"/>
            <p:cNvSpPr/>
            <p:nvPr/>
          </p:nvSpPr>
          <p:spPr>
            <a:xfrm>
              <a:off x="1542286" y="578629"/>
              <a:ext cx="6096000" cy="1100035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95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charset="0"/>
                </a:rPr>
                <a:t>	</a:t>
              </a:r>
              <a:r>
                <a:rPr lang="fr-CH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charset="0"/>
                </a:rPr>
                <a:t>	</a:t>
              </a: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Active</a:t>
              </a:r>
              <a:r>
                <a:rPr kumimoji="0" lang="en-US" sz="1400" b="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role </a:t>
              </a:r>
              <a:endPara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Voting obligation</a:t>
              </a: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	</a:t>
              </a:r>
              <a:r>
                <a:rPr lang="en-US" sz="1400" dirty="0" smtClean="0">
                  <a:solidFill>
                    <a:schemeClr val="bg1"/>
                  </a:solidFill>
                  <a:latin typeface="Arial" charset="0"/>
                </a:rPr>
                <a:t>	Identify experts</a:t>
              </a:r>
              <a:endPara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Provide national delegations</a:t>
              </a: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Stakeholder</a:t>
              </a:r>
              <a:r>
                <a:rPr kumimoji="0" lang="en-US" sz="1400" b="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engagement</a:t>
              </a:r>
              <a:endParaRPr lang="en-US" sz="1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797484" y="743657"/>
              <a:ext cx="1807247" cy="775606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800" b="1" dirty="0" smtClean="0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b="1" dirty="0" smtClean="0">
                  <a:solidFill>
                    <a:schemeClr val="tx1"/>
                  </a:solidFill>
                </a:rPr>
                <a:t>Participating</a:t>
              </a:r>
            </a:p>
            <a:p>
              <a:pPr algn="ctr">
                <a:spcAft>
                  <a:spcPts val="800"/>
                </a:spcAft>
              </a:pPr>
              <a:r>
                <a:rPr lang="en-US" b="1" dirty="0" smtClean="0">
                  <a:solidFill>
                    <a:schemeClr val="tx1"/>
                  </a:solidFill>
                </a:rPr>
                <a:t>members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542286" y="1706959"/>
              <a:ext cx="6096000" cy="1117528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95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fr-CH" sz="1400" b="0" i="0" u="none" strike="noStrike" kern="1200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 charset="0"/>
                </a:rPr>
                <a:t>		</a:t>
              </a: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Those who wish to follow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		No voting rights</a:t>
              </a:r>
              <a:endPara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</a:t>
              </a:r>
              <a:r>
                <a:rPr kumimoji="0" lang="fr-CH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Can </a:t>
              </a: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make</a:t>
              </a:r>
              <a:r>
                <a:rPr kumimoji="0" lang="fr-CH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contribution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fr-CH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But do not want to commit</a:t>
              </a: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fr-CH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</a:t>
              </a: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Open to Member Bodies</a:t>
              </a:r>
              <a:endParaRPr lang="en-US" sz="1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797484" y="1843693"/>
              <a:ext cx="1807246" cy="806501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800" b="1" dirty="0" smtClean="0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b="1" dirty="0" smtClean="0">
                  <a:solidFill>
                    <a:schemeClr val="tx1"/>
                  </a:solidFill>
                </a:rPr>
                <a:t>Observing</a:t>
              </a:r>
            </a:p>
            <a:p>
              <a:pPr algn="ctr">
                <a:spcAft>
                  <a:spcPts val="800"/>
                </a:spcAft>
              </a:pPr>
              <a:r>
                <a:rPr lang="en-US" b="1" dirty="0">
                  <a:solidFill>
                    <a:schemeClr val="tx1"/>
                  </a:solidFill>
                </a:rPr>
                <a:t>m</a:t>
              </a:r>
              <a:r>
                <a:rPr lang="en-US" b="1" dirty="0" smtClean="0">
                  <a:solidFill>
                    <a:schemeClr val="tx1"/>
                  </a:solidFill>
                </a:rPr>
                <a:t>embers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42286" y="2886173"/>
              <a:ext cx="6096000" cy="1219455"/>
            </a:xfrm>
            <a:custGeom>
              <a:avLst/>
              <a:gdLst>
                <a:gd name="connsiteX0" fmla="*/ 0 w 6096000"/>
                <a:gd name="connsiteY0" fmla="*/ 127000 h 1269999"/>
                <a:gd name="connsiteX1" fmla="*/ 127000 w 6096000"/>
                <a:gd name="connsiteY1" fmla="*/ 0 h 1269999"/>
                <a:gd name="connsiteX2" fmla="*/ 5969000 w 6096000"/>
                <a:gd name="connsiteY2" fmla="*/ 0 h 1269999"/>
                <a:gd name="connsiteX3" fmla="*/ 6096000 w 6096000"/>
                <a:gd name="connsiteY3" fmla="*/ 127000 h 1269999"/>
                <a:gd name="connsiteX4" fmla="*/ 6096000 w 6096000"/>
                <a:gd name="connsiteY4" fmla="*/ 1142999 h 1269999"/>
                <a:gd name="connsiteX5" fmla="*/ 5969000 w 6096000"/>
                <a:gd name="connsiteY5" fmla="*/ 1269999 h 1269999"/>
                <a:gd name="connsiteX6" fmla="*/ 127000 w 6096000"/>
                <a:gd name="connsiteY6" fmla="*/ 1269999 h 1269999"/>
                <a:gd name="connsiteX7" fmla="*/ 0 w 6096000"/>
                <a:gd name="connsiteY7" fmla="*/ 1142999 h 1269999"/>
                <a:gd name="connsiteX8" fmla="*/ 0 w 6096000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0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5969000" y="0"/>
                  </a:lnTo>
                  <a:cubicBezTo>
                    <a:pt x="6039140" y="0"/>
                    <a:pt x="6096000" y="56860"/>
                    <a:pt x="6096000" y="127000"/>
                  </a:cubicBezTo>
                  <a:lnTo>
                    <a:pt x="6096000" y="1142999"/>
                  </a:lnTo>
                  <a:cubicBezTo>
                    <a:pt x="6096000" y="1213139"/>
                    <a:pt x="6039140" y="1269999"/>
                    <a:pt x="5969000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95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fr-CH" sz="1400" b="0" i="0" strike="noStrike" kern="1200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Arial" charset="0"/>
                </a:rPr>
                <a:t>		</a:t>
              </a:r>
              <a:r>
                <a:rPr kumimoji="0" lang="fr-CH" sz="1400" i="0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For international &amp; </a:t>
              </a:r>
              <a:r>
                <a:rPr kumimoji="0" lang="en-US" sz="1400" i="0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regional</a:t>
              </a:r>
              <a:r>
                <a:rPr kumimoji="0" lang="fr-CH" sz="1400" i="0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</a:t>
              </a:r>
              <a:r>
                <a:rPr kumimoji="0" lang="en-US" sz="1400" i="0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organizations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u="none" dirty="0" smtClean="0">
                  <a:solidFill>
                    <a:schemeClr val="bg1"/>
                  </a:solidFill>
                  <a:latin typeface="Arial" charset="0"/>
                </a:rPr>
                <a:t>		No voting rights</a:t>
              </a:r>
              <a:endParaRPr kumimoji="0" lang="en-US" sz="140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Participation</a:t>
              </a:r>
              <a:r>
                <a:rPr kumimoji="0" lang="en-US" sz="1400" b="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or information</a:t>
              </a:r>
              <a:endPara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Help</a:t>
              </a:r>
              <a:r>
                <a:rPr kumimoji="0" lang="en-US" sz="1400" b="0" i="0" u="none" strike="noStrike" kern="1200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to ensure wider acceptance</a:t>
              </a:r>
              <a:endPara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lvl="0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n-US" sz="1400" b="0" i="0" u="none" strike="noStrike" kern="1200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		Bring expertise</a:t>
              </a:r>
              <a:endParaRPr lang="en-US" sz="1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97484" y="3085858"/>
              <a:ext cx="1807246" cy="820083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sz="800" b="1" dirty="0">
                <a:solidFill>
                  <a:schemeClr val="tx1"/>
                </a:solidFill>
              </a:endParaRPr>
            </a:p>
            <a:p>
              <a:pPr algn="ctr">
                <a:spcAft>
                  <a:spcPts val="600"/>
                </a:spcAft>
              </a:pPr>
              <a:r>
                <a:rPr lang="en-US" b="1" dirty="0" smtClean="0">
                  <a:solidFill>
                    <a:schemeClr val="tx1"/>
                  </a:solidFill>
                </a:rPr>
                <a:t>External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liaisons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1240471" y="5323985"/>
            <a:ext cx="6938638" cy="1117251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9540" tIns="53340" rIns="53340" bIns="5334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0" lang="fr-CH" sz="1400" b="0" i="0" strike="noStrike" kern="1200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</a:rPr>
              <a:t>		</a:t>
            </a:r>
            <a:r>
              <a:rPr kumimoji="0" lang="en-US" sz="1400" i="0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With ISO and IEC committees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u="none" dirty="0" smtClean="0">
                <a:solidFill>
                  <a:schemeClr val="bg1"/>
                </a:solidFill>
                <a:latin typeface="Arial" charset="0"/>
              </a:rPr>
              <a:t>		No voting rights</a:t>
            </a:r>
            <a:endParaRPr kumimoji="0" lang="en-US" sz="140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lvl="0" defTabSz="6223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		Participation</a:t>
            </a:r>
            <a:r>
              <a:rPr kumimoji="0" lang="en-US" sz="1400" b="0" i="0" u="none" strike="noStrike" kern="1200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or information</a:t>
            </a:r>
            <a:r>
              <a:rPr kumimoji="0" lang="en-US" sz="1400" b="0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		</a:t>
            </a:r>
            <a:endParaRPr lang="en-US" sz="1400" kern="1200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30945" y="5420721"/>
            <a:ext cx="2057058" cy="892993"/>
          </a:xfrm>
          <a:prstGeom prst="roundRect">
            <a:avLst>
              <a:gd name="adj" fmla="val 10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sz="800" b="1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Internal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liaisons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0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8328"/>
            <a:ext cx="8001000" cy="872557"/>
          </a:xfrm>
        </p:spPr>
        <p:txBody>
          <a:bodyPr/>
          <a:lstStyle/>
          <a:p>
            <a:r>
              <a:rPr lang="en-US" dirty="0" smtClean="0"/>
              <a:t>ISO members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" y="6420537"/>
            <a:ext cx="7996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As of February 2016 </a:t>
            </a:r>
            <a:r>
              <a:rPr lang="en-US" sz="1600" i="1" dirty="0"/>
              <a:t>- </a:t>
            </a:r>
            <a:r>
              <a:rPr lang="en-US" sz="1600" i="1" dirty="0">
                <a:hlinkClick r:id="rId3"/>
              </a:rPr>
              <a:t>http://</a:t>
            </a:r>
            <a:r>
              <a:rPr lang="en-US" sz="1600" i="1" dirty="0" smtClean="0">
                <a:hlinkClick r:id="rId3"/>
              </a:rPr>
              <a:t>www.iso.org/iso/home/about/iso_members.htm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1672093"/>
            <a:ext cx="8572500" cy="3764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567" y="4847968"/>
            <a:ext cx="379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 smtClean="0"/>
              <a:t>39</a:t>
            </a:r>
            <a:endParaRPr lang="en-US" sz="9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5718" y="5031726"/>
            <a:ext cx="31750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 smtClean="0"/>
              <a:t>4</a:t>
            </a:r>
            <a:endParaRPr lang="en-US" sz="95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9879" y="4631447"/>
            <a:ext cx="453340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b="1" dirty="0" smtClean="0"/>
              <a:t>119</a:t>
            </a:r>
            <a:endParaRPr lang="en-US" sz="950" b="1" dirty="0"/>
          </a:p>
        </p:txBody>
      </p:sp>
    </p:spTree>
    <p:extLst>
      <p:ext uri="{BB962C8B-B14F-4D97-AF65-F5344CB8AC3E}">
        <p14:creationId xmlns:p14="http://schemas.microsoft.com/office/powerpoint/2010/main" xmlns="" val="39865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66" y="536192"/>
            <a:ext cx="8001000" cy="864111"/>
          </a:xfrm>
        </p:spPr>
        <p:txBody>
          <a:bodyPr/>
          <a:lstStyle/>
          <a:p>
            <a:r>
              <a:rPr lang="en-US" dirty="0" smtClean="0"/>
              <a:t>Central Secretariat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710792" y="4581291"/>
            <a:ext cx="902540" cy="868121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827" y="2100006"/>
            <a:ext cx="940279" cy="914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6106" y="4795676"/>
            <a:ext cx="416225" cy="439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Oval 28"/>
          <p:cNvSpPr/>
          <p:nvPr/>
        </p:nvSpPr>
        <p:spPr>
          <a:xfrm>
            <a:off x="692037" y="3841209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15823" y="4546785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196037" y="4688424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55944" y="3237690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63916" y="4800966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22230" y="3513109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53195" y="3065395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0490" y="4361617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2229" y="4153984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500" y="2244894"/>
            <a:ext cx="8107609" cy="3887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0" lvl="2">
              <a:buFont typeface="Arial" pitchFamily="34" charset="0"/>
              <a:buNone/>
            </a:pPr>
            <a:r>
              <a:rPr lang="en-US" sz="2000" dirty="0" smtClean="0"/>
              <a:t>Secretary </a:t>
            </a:r>
            <a:r>
              <a:rPr lang="en-US" sz="2000" dirty="0"/>
              <a:t>General</a:t>
            </a:r>
          </a:p>
          <a:p>
            <a:pPr marL="1440000" lvl="2">
              <a:buFont typeface="Arial" pitchFamily="34" charset="0"/>
              <a:buNone/>
            </a:pPr>
            <a:r>
              <a:rPr lang="en-US" sz="2000" dirty="0"/>
              <a:t>140 staff</a:t>
            </a:r>
          </a:p>
          <a:p>
            <a:pPr lvl="3" indent="0">
              <a:buFont typeface="Arial" pitchFamily="34" charset="0"/>
              <a:buNone/>
            </a:pPr>
            <a:endParaRPr lang="en-US" sz="2000" dirty="0"/>
          </a:p>
          <a:p>
            <a:pPr lvl="3" indent="0">
              <a:buFont typeface="Arial" pitchFamily="34" charset="0"/>
              <a:buNone/>
            </a:pPr>
            <a:endParaRPr lang="en-US" sz="2000" dirty="0"/>
          </a:p>
          <a:p>
            <a:pPr lvl="4" indent="0">
              <a:buFont typeface="Arial" pitchFamily="34" charset="0"/>
              <a:buNone/>
            </a:pPr>
            <a:endParaRPr lang="en-US" sz="2000" dirty="0"/>
          </a:p>
          <a:p>
            <a:pPr lvl="4" indent="0">
              <a:buFont typeface="Arial" pitchFamily="34" charset="0"/>
              <a:buNone/>
            </a:pPr>
            <a:r>
              <a:rPr lang="en-US" sz="2000" dirty="0"/>
              <a:t>					</a:t>
            </a:r>
          </a:p>
          <a:p>
            <a:pPr lvl="0">
              <a:spcBef>
                <a:spcPts val="2400"/>
              </a:spcBef>
            </a:pPr>
            <a:r>
              <a:rPr lang="en-GB" sz="2000" dirty="0"/>
              <a:t>		      </a:t>
            </a:r>
          </a:p>
          <a:p>
            <a:pPr marL="2160000" lvl="4"/>
            <a:r>
              <a:rPr lang="en-GB" sz="2000" dirty="0" smtClean="0"/>
              <a:t>Coordinates the process</a:t>
            </a:r>
          </a:p>
          <a:p>
            <a:pPr marL="2160000" lvl="4"/>
            <a:r>
              <a:rPr lang="en-US" sz="2000" dirty="0" smtClean="0"/>
              <a:t>Day </a:t>
            </a:r>
            <a:r>
              <a:rPr lang="en-US" sz="2000" dirty="0"/>
              <a:t>to day </a:t>
            </a:r>
            <a:r>
              <a:rPr lang="en-US" sz="2000" dirty="0" smtClean="0"/>
              <a:t>operations</a:t>
            </a:r>
          </a:p>
          <a:p>
            <a:pPr marL="2160000" lvl="4"/>
            <a:r>
              <a:rPr lang="en-GB" sz="2000" dirty="0" smtClean="0"/>
              <a:t>Publishes </a:t>
            </a:r>
            <a:r>
              <a:rPr lang="en-GB" sz="2000" dirty="0"/>
              <a:t>International Standards</a:t>
            </a:r>
          </a:p>
          <a:p>
            <a:pPr marL="2160000" lvl="4"/>
            <a:r>
              <a:rPr lang="en-GB" sz="2000" dirty="0" smtClean="0"/>
              <a:t>Acts </a:t>
            </a:r>
            <a:r>
              <a:rPr lang="en-GB" sz="2000" dirty="0"/>
              <a:t>as secretariat for the governing </a:t>
            </a:r>
            <a:r>
              <a:rPr lang="en-GB" sz="2000" dirty="0" smtClean="0"/>
              <a:t>bodies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1407" y="1834582"/>
            <a:ext cx="4472298" cy="29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77670"/>
            <a:ext cx="8001000" cy="864111"/>
          </a:xfrm>
        </p:spPr>
        <p:txBody>
          <a:bodyPr/>
          <a:lstStyle/>
          <a:p>
            <a:r>
              <a:rPr lang="en-US" dirty="0" smtClean="0"/>
              <a:t>Management structure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773639" y="1789225"/>
            <a:ext cx="2033219" cy="76274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General Assembly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3826181" y="3076638"/>
            <a:ext cx="1928134" cy="482274"/>
          </a:xfrm>
          <a:prstGeom prst="round2SameRect">
            <a:avLst/>
          </a:prstGeom>
          <a:solidFill>
            <a:srgbClr val="B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Council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826181" y="4048653"/>
            <a:ext cx="1928134" cy="475296"/>
          </a:xfrm>
          <a:prstGeom prst="flowChartAlternateProcess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TMB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6608238" y="4081295"/>
            <a:ext cx="1828800" cy="442654"/>
          </a:xfrm>
          <a:prstGeom prst="flowChartAlternateProcess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President’s Committee</a:t>
            </a:r>
            <a:endParaRPr lang="en-US" sz="1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744812" y="3584862"/>
            <a:ext cx="2833066" cy="452670"/>
          </a:xfrm>
          <a:prstGeom prst="flowChartAlternateProcess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Policy Development Committees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3826181" y="5049838"/>
            <a:ext cx="1928134" cy="474662"/>
          </a:xfrm>
          <a:prstGeom prst="round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Technical Committees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790249" y="2673350"/>
            <a:ext cx="0" cy="3596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90249" y="4612564"/>
            <a:ext cx="0" cy="3596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1992440" y="3986113"/>
            <a:ext cx="985570" cy="252453"/>
          </a:xfrm>
          <a:prstGeom prst="rect">
            <a:avLst/>
          </a:prstGeom>
          <a:solidFill>
            <a:schemeClr val="accent2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COPOLCO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1424506" y="4210268"/>
            <a:ext cx="736839" cy="252453"/>
          </a:xfrm>
          <a:prstGeom prst="rect">
            <a:avLst/>
          </a:prstGeom>
          <a:solidFill>
            <a:schemeClr val="accent2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DEVCO</a:t>
            </a:r>
            <a:endParaRPr lang="en-US" sz="1200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6153150" y="5937340"/>
            <a:ext cx="1885535" cy="492667"/>
          </a:xfrm>
          <a:prstGeom prst="round2Diag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ISO Central Secretariat</a:t>
            </a:r>
          </a:p>
        </p:txBody>
      </p:sp>
      <p:pic>
        <p:nvPicPr>
          <p:cNvPr id="90" name="Content Placeholder 89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038685" y="5944144"/>
            <a:ext cx="742950" cy="552450"/>
          </a:xfrm>
          <a:prstGeom prst="rect">
            <a:avLst/>
          </a:prstGeom>
        </p:spPr>
      </p:pic>
      <p:cxnSp>
        <p:nvCxnSpPr>
          <p:cNvPr id="96" name="Straight Connector 95"/>
          <p:cNvCxnSpPr/>
          <p:nvPr/>
        </p:nvCxnSpPr>
        <p:spPr>
          <a:xfrm>
            <a:off x="5921829" y="3328968"/>
            <a:ext cx="1145721" cy="5375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790248" y="3584884"/>
            <a:ext cx="1195" cy="4166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4" name="Flowchart: Alternate Process 113"/>
          <p:cNvSpPr/>
          <p:nvPr/>
        </p:nvSpPr>
        <p:spPr>
          <a:xfrm>
            <a:off x="744812" y="2673350"/>
            <a:ext cx="2833066" cy="421534"/>
          </a:xfrm>
          <a:prstGeom prst="flowChartAlternateProcess">
            <a:avLst/>
          </a:prstGeom>
          <a:solidFill>
            <a:srgbClr val="FF6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Council Standing Committees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22813" y="4411385"/>
            <a:ext cx="736839" cy="252453"/>
          </a:xfrm>
          <a:prstGeom prst="rect">
            <a:avLst/>
          </a:prstGeom>
          <a:solidFill>
            <a:schemeClr val="accent2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CASCO</a:t>
            </a:r>
            <a:endParaRPr lang="en-US" sz="1200" dirty="0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1992440" y="3176016"/>
            <a:ext cx="0" cy="305904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2052879" y="3317775"/>
            <a:ext cx="1605788" cy="11193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995308" y="6496594"/>
            <a:ext cx="429198" cy="2846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95308" y="6270171"/>
            <a:ext cx="42919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505510" y="6105877"/>
            <a:ext cx="195942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/>
              <a:t>Reporting</a:t>
            </a:r>
          </a:p>
          <a:p>
            <a:pPr>
              <a:spcAft>
                <a:spcPts val="600"/>
              </a:spcAft>
            </a:pPr>
            <a:r>
              <a:rPr lang="en-US" sz="1200" dirty="0" smtClean="0"/>
              <a:t>Advisory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7612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66" y="536192"/>
            <a:ext cx="8001000" cy="864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Management Board (TMB)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71501" y="2087592"/>
            <a:ext cx="8019330" cy="39153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3D3D3F"/>
                </a:solidFill>
                <a:latin typeface="Arial"/>
                <a:ea typeface="Arial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3D3D3F"/>
                </a:solidFill>
                <a:latin typeface="Arial"/>
                <a:ea typeface="Arial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3D3D3F"/>
                </a:solidFill>
                <a:latin typeface="Arial"/>
                <a:ea typeface="Arial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3D3D3F"/>
                </a:solidFill>
                <a:latin typeface="Arial"/>
                <a:ea typeface="Arial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rgbClr val="3D3D3F"/>
                </a:solidFill>
                <a:latin typeface="Arial"/>
                <a:ea typeface="Arial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0">
              <a:spcBef>
                <a:spcPts val="2400"/>
              </a:spcBef>
              <a:buSzPct val="80000"/>
              <a:buNone/>
            </a:pPr>
            <a:r>
              <a:rPr lang="en-US" sz="2000" dirty="0" smtClean="0"/>
              <a:t>15 members from Member Bodies</a:t>
            </a:r>
          </a:p>
          <a:p>
            <a:pPr lvl="3" indent="0">
              <a:buNone/>
            </a:pPr>
            <a:r>
              <a:rPr lang="en-US" sz="2000" dirty="0" smtClean="0"/>
              <a:t>Elected for 3-year terms</a:t>
            </a:r>
          </a:p>
          <a:p>
            <a:pPr lvl="3" indent="0">
              <a:buNone/>
            </a:pPr>
            <a:r>
              <a:rPr lang="en-US" sz="2000" dirty="0" smtClean="0"/>
              <a:t>Represents the ISO’s community interest</a:t>
            </a:r>
            <a:endParaRPr lang="en-US" sz="2000" dirty="0"/>
          </a:p>
          <a:p>
            <a:pPr lvl="3" indent="0">
              <a:buNone/>
            </a:pPr>
            <a:r>
              <a:rPr lang="en-US" sz="2000" dirty="0" smtClean="0"/>
              <a:t>Meets 3 times /year</a:t>
            </a:r>
            <a:endParaRPr lang="en-US" sz="2000" dirty="0"/>
          </a:p>
          <a:p>
            <a:pPr lvl="3" indent="0">
              <a:buNone/>
            </a:pPr>
            <a:r>
              <a:rPr lang="en-US" sz="2000" dirty="0" smtClean="0"/>
              <a:t>		</a:t>
            </a:r>
          </a:p>
          <a:p>
            <a:r>
              <a:rPr lang="en-US" sz="2000" dirty="0" smtClean="0"/>
              <a:t>				</a:t>
            </a:r>
          </a:p>
          <a:p>
            <a:pPr lvl="4" indent="0">
              <a:buNone/>
            </a:pPr>
            <a:r>
              <a:rPr lang="en-US" sz="2000" dirty="0" smtClean="0"/>
              <a:t>Overall management of technical work</a:t>
            </a:r>
          </a:p>
          <a:p>
            <a:pPr lvl="4" indent="0">
              <a:buNone/>
            </a:pPr>
            <a:r>
              <a:rPr lang="en-US" sz="2000" dirty="0" smtClean="0"/>
              <a:t>Sets the rules for quality &amp; efficiency</a:t>
            </a:r>
          </a:p>
          <a:p>
            <a:pPr lvl="4" indent="0">
              <a:buNone/>
            </a:pPr>
            <a:r>
              <a:rPr lang="en-US" sz="2000" dirty="0" smtClean="0"/>
              <a:t>Contributes to decisions on strategic issues</a:t>
            </a:r>
          </a:p>
          <a:p>
            <a:pPr lvl="4" indent="0">
              <a:buNone/>
            </a:pPr>
            <a:r>
              <a:rPr lang="en-US" sz="2000" dirty="0" smtClean="0"/>
              <a:t>Reports to the Council</a:t>
            </a:r>
          </a:p>
        </p:txBody>
      </p:sp>
      <p:sp>
        <p:nvSpPr>
          <p:cNvPr id="8" name="Oval 7"/>
          <p:cNvSpPr/>
          <p:nvPr/>
        </p:nvSpPr>
        <p:spPr>
          <a:xfrm>
            <a:off x="1507872" y="4147232"/>
            <a:ext cx="902540" cy="868121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8862" y="2150761"/>
            <a:ext cx="940279" cy="9146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1029" y="4361617"/>
            <a:ext cx="416225" cy="439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" name="Oval 28"/>
          <p:cNvSpPr/>
          <p:nvPr/>
        </p:nvSpPr>
        <p:spPr>
          <a:xfrm>
            <a:off x="692037" y="3841209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25751" y="4078220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52558" y="4287182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55944" y="3237690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295716" y="4361617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22230" y="3513109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53195" y="3065395"/>
            <a:ext cx="60385" cy="69012"/>
          </a:xfrm>
          <a:prstGeom prst="ellipse">
            <a:avLst/>
          </a:prstGeom>
          <a:solidFill>
            <a:srgbClr val="E20000"/>
          </a:solidFill>
          <a:ln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67525" y="1542478"/>
            <a:ext cx="1811242" cy="106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848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501" y="180975"/>
            <a:ext cx="7996237" cy="660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TMB – Key tasks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066331" y="1647742"/>
            <a:ext cx="7501407" cy="4600659"/>
            <a:chOff x="1066331" y="1647742"/>
            <a:chExt cx="7501407" cy="4600659"/>
          </a:xfrm>
        </p:grpSpPr>
        <p:sp>
          <p:nvSpPr>
            <p:cNvPr id="3" name="Oval 2"/>
            <p:cNvSpPr/>
            <p:nvPr/>
          </p:nvSpPr>
          <p:spPr>
            <a:xfrm>
              <a:off x="3770468" y="2576485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3592509" y="1647742"/>
              <a:ext cx="1472151" cy="468084"/>
            </a:xfrm>
            <a:custGeom>
              <a:avLst/>
              <a:gdLst>
                <a:gd name="connsiteX0" fmla="*/ 0 w 1472151"/>
                <a:gd name="connsiteY0" fmla="*/ 0 h 468084"/>
                <a:gd name="connsiteX1" fmla="*/ 1472151 w 1472151"/>
                <a:gd name="connsiteY1" fmla="*/ 0 h 468084"/>
                <a:gd name="connsiteX2" fmla="*/ 1472151 w 1472151"/>
                <a:gd name="connsiteY2" fmla="*/ 468084 h 468084"/>
                <a:gd name="connsiteX3" fmla="*/ 0 w 1472151"/>
                <a:gd name="connsiteY3" fmla="*/ 468084 h 468084"/>
                <a:gd name="connsiteX4" fmla="*/ 0 w 1472151"/>
                <a:gd name="connsiteY4" fmla="*/ 0 h 46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151" h="468084">
                  <a:moveTo>
                    <a:pt x="0" y="0"/>
                  </a:moveTo>
                  <a:lnTo>
                    <a:pt x="1472151" y="0"/>
                  </a:lnTo>
                  <a:lnTo>
                    <a:pt x="1472151" y="468084"/>
                  </a:lnTo>
                  <a:lnTo>
                    <a:pt x="0" y="468084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Appointment of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Chairmen</a:t>
              </a:r>
              <a:endParaRPr lang="en-US" sz="1600" b="1" kern="12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271120" y="2817199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188389" y="2179052"/>
              <a:ext cx="1848998" cy="753637"/>
            </a:xfrm>
            <a:custGeom>
              <a:avLst/>
              <a:gdLst>
                <a:gd name="connsiteX0" fmla="*/ 0 w 1848998"/>
                <a:gd name="connsiteY0" fmla="*/ 0 h 753637"/>
                <a:gd name="connsiteX1" fmla="*/ 1848998 w 1848998"/>
                <a:gd name="connsiteY1" fmla="*/ 0 h 753637"/>
                <a:gd name="connsiteX2" fmla="*/ 1848998 w 1848998"/>
                <a:gd name="connsiteY2" fmla="*/ 753637 h 753637"/>
                <a:gd name="connsiteX3" fmla="*/ 0 w 1848998"/>
                <a:gd name="connsiteY3" fmla="*/ 753637 h 753637"/>
                <a:gd name="connsiteX4" fmla="*/ 0 w 1848998"/>
                <a:gd name="connsiteY4" fmla="*/ 0 h 75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998" h="753637">
                  <a:moveTo>
                    <a:pt x="0" y="0"/>
                  </a:moveTo>
                  <a:lnTo>
                    <a:pt x="1848998" y="0"/>
                  </a:lnTo>
                  <a:lnTo>
                    <a:pt x="1848998" y="753637"/>
                  </a:lnTo>
                  <a:lnTo>
                    <a:pt x="0" y="75363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sp3d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 smtClean="0"/>
                <a:t>Approval of </a:t>
              </a:r>
              <a:r>
                <a:rPr lang="en-US" sz="1600" b="1" kern="1200" dirty="0" smtClean="0"/>
                <a:t>titles</a:t>
              </a:r>
              <a:r>
                <a:rPr lang="en-US" sz="1600" b="0" kern="1200" dirty="0" smtClean="0"/>
                <a:t> &amp;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scopes</a:t>
              </a:r>
              <a:r>
                <a:rPr lang="en-US" sz="1600" b="0" kern="1200" dirty="0" smtClean="0"/>
                <a:t> of TCs</a:t>
              </a:r>
              <a:endParaRPr lang="en-US" sz="1600" b="0" kern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394149" y="3358806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451899" y="3535052"/>
              <a:ext cx="2115839" cy="829220"/>
            </a:xfrm>
            <a:custGeom>
              <a:avLst/>
              <a:gdLst>
                <a:gd name="connsiteX0" fmla="*/ 0 w 1813440"/>
                <a:gd name="connsiteY0" fmla="*/ 0 h 792699"/>
                <a:gd name="connsiteX1" fmla="*/ 1813440 w 1813440"/>
                <a:gd name="connsiteY1" fmla="*/ 0 h 792699"/>
                <a:gd name="connsiteX2" fmla="*/ 1813440 w 1813440"/>
                <a:gd name="connsiteY2" fmla="*/ 792699 h 792699"/>
                <a:gd name="connsiteX3" fmla="*/ 0 w 1813440"/>
                <a:gd name="connsiteY3" fmla="*/ 792699 h 792699"/>
                <a:gd name="connsiteX4" fmla="*/ 0 w 1813440"/>
                <a:gd name="connsiteY4" fmla="*/ 0 h 79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3440" h="792699">
                  <a:moveTo>
                    <a:pt x="0" y="0"/>
                  </a:moveTo>
                  <a:lnTo>
                    <a:pt x="1813440" y="0"/>
                  </a:lnTo>
                  <a:lnTo>
                    <a:pt x="1813440" y="792699"/>
                  </a:lnTo>
                  <a:lnTo>
                    <a:pt x="0" y="7926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 smtClean="0"/>
                <a:t>Establishment &amp;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dirty="0" smtClean="0"/>
                <a:t>Dissolution of </a:t>
              </a:r>
              <a:r>
                <a:rPr lang="en-US" sz="1600" b="1" kern="1200" dirty="0" smtClean="0"/>
                <a:t>TCs</a:t>
              </a:r>
              <a:endParaRPr lang="en-US" sz="1600" b="1" kern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047818" y="3793138"/>
              <a:ext cx="1706767" cy="1706977"/>
            </a:xfrm>
            <a:prstGeom prst="ellipse">
              <a:avLst/>
            </a:prstGeom>
            <a:gradFill rotWithShape="0">
              <a:gsLst>
                <a:gs pos="0">
                  <a:srgbClr val="9B2D2A">
                    <a:alpha val="49804"/>
                  </a:srgbClr>
                </a:gs>
                <a:gs pos="80000">
                  <a:schemeClr val="accent2">
                    <a:alpha val="50000"/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alpha val="50000"/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023514" y="5000144"/>
              <a:ext cx="2377568" cy="616339"/>
            </a:xfrm>
            <a:custGeom>
              <a:avLst/>
              <a:gdLst>
                <a:gd name="connsiteX0" fmla="*/ 0 w 2377568"/>
                <a:gd name="connsiteY0" fmla="*/ 0 h 616339"/>
                <a:gd name="connsiteX1" fmla="*/ 2377568 w 2377568"/>
                <a:gd name="connsiteY1" fmla="*/ 0 h 616339"/>
                <a:gd name="connsiteX2" fmla="*/ 2377568 w 2377568"/>
                <a:gd name="connsiteY2" fmla="*/ 616339 h 616339"/>
                <a:gd name="connsiteX3" fmla="*/ 0 w 2377568"/>
                <a:gd name="connsiteY3" fmla="*/ 616339 h 616339"/>
                <a:gd name="connsiteX4" fmla="*/ 0 w 2377568"/>
                <a:gd name="connsiteY4" fmla="*/ 0 h 61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7568" h="616339">
                  <a:moveTo>
                    <a:pt x="0" y="0"/>
                  </a:moveTo>
                  <a:lnTo>
                    <a:pt x="2377568" y="0"/>
                  </a:lnTo>
                  <a:lnTo>
                    <a:pt x="2377568" y="616339"/>
                  </a:lnTo>
                  <a:lnTo>
                    <a:pt x="0" y="616339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Coordination, monitoring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smtClean="0"/>
                <a:t>&amp; </a:t>
              </a:r>
              <a:r>
                <a:rPr lang="en-US" sz="1600" kern="1200" dirty="0" smtClean="0"/>
                <a:t>planning of </a:t>
              </a:r>
              <a:r>
                <a:rPr lang="en-US" sz="1600" b="1" kern="1200" dirty="0" smtClean="0"/>
                <a:t>new fields</a:t>
              </a:r>
              <a:endParaRPr lang="en-US" sz="1600" b="1" kern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493118" y="3793138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1066331" y="3886262"/>
              <a:ext cx="1955671" cy="707898"/>
            </a:xfrm>
            <a:custGeom>
              <a:avLst/>
              <a:gdLst>
                <a:gd name="connsiteX0" fmla="*/ 0 w 1955671"/>
                <a:gd name="connsiteY0" fmla="*/ 0 h 707898"/>
                <a:gd name="connsiteX1" fmla="*/ 1955671 w 1955671"/>
                <a:gd name="connsiteY1" fmla="*/ 0 h 707898"/>
                <a:gd name="connsiteX2" fmla="*/ 1955671 w 1955671"/>
                <a:gd name="connsiteY2" fmla="*/ 707898 h 707898"/>
                <a:gd name="connsiteX3" fmla="*/ 0 w 1955671"/>
                <a:gd name="connsiteY3" fmla="*/ 707898 h 707898"/>
                <a:gd name="connsiteX4" fmla="*/ 0 w 1955671"/>
                <a:gd name="connsiteY4" fmla="*/ 0 h 70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5671" h="707898">
                  <a:moveTo>
                    <a:pt x="0" y="0"/>
                  </a:moveTo>
                  <a:lnTo>
                    <a:pt x="1955671" y="0"/>
                  </a:lnTo>
                  <a:lnTo>
                    <a:pt x="1955671" y="707898"/>
                  </a:lnTo>
                  <a:lnTo>
                    <a:pt x="0" y="70789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Reviewing of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ISO </a:t>
              </a:r>
              <a:r>
                <a:rPr lang="en-US" sz="1600" b="1" kern="1200" dirty="0" smtClean="0"/>
                <a:t>performance</a:t>
              </a:r>
              <a:endParaRPr lang="en-US" sz="1600" b="1" kern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146786" y="3358806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1763041" y="5608091"/>
              <a:ext cx="1966585" cy="640310"/>
            </a:xfrm>
            <a:custGeom>
              <a:avLst/>
              <a:gdLst>
                <a:gd name="connsiteX0" fmla="*/ 0 w 1966585"/>
                <a:gd name="connsiteY0" fmla="*/ 0 h 640310"/>
                <a:gd name="connsiteX1" fmla="*/ 1966585 w 1966585"/>
                <a:gd name="connsiteY1" fmla="*/ 0 h 640310"/>
                <a:gd name="connsiteX2" fmla="*/ 1966585 w 1966585"/>
                <a:gd name="connsiteY2" fmla="*/ 640310 h 640310"/>
                <a:gd name="connsiteX3" fmla="*/ 0 w 1966585"/>
                <a:gd name="connsiteY3" fmla="*/ 640310 h 640310"/>
                <a:gd name="connsiteX4" fmla="*/ 0 w 1966585"/>
                <a:gd name="connsiteY4" fmla="*/ 0 h 640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6585" h="640310">
                  <a:moveTo>
                    <a:pt x="0" y="0"/>
                  </a:moveTo>
                  <a:lnTo>
                    <a:pt x="1966585" y="0"/>
                  </a:lnTo>
                  <a:lnTo>
                    <a:pt x="1966585" y="640310"/>
                  </a:lnTo>
                  <a:lnTo>
                    <a:pt x="0" y="64031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 Conflicts </a:t>
              </a:r>
              <a:r>
                <a:rPr lang="en-US" sz="1600" b="1" kern="1200" dirty="0" smtClean="0"/>
                <a:t>resolution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Appeals</a:t>
              </a:r>
              <a:endParaRPr lang="en-US" sz="1600" kern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69816" y="2817199"/>
              <a:ext cx="1706767" cy="1706977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1210316" y="2427720"/>
              <a:ext cx="1848998" cy="772678"/>
            </a:xfrm>
            <a:custGeom>
              <a:avLst/>
              <a:gdLst>
                <a:gd name="connsiteX0" fmla="*/ 0 w 1848998"/>
                <a:gd name="connsiteY0" fmla="*/ 0 h 772678"/>
                <a:gd name="connsiteX1" fmla="*/ 1848998 w 1848998"/>
                <a:gd name="connsiteY1" fmla="*/ 0 h 772678"/>
                <a:gd name="connsiteX2" fmla="*/ 1848998 w 1848998"/>
                <a:gd name="connsiteY2" fmla="*/ 772678 h 772678"/>
                <a:gd name="connsiteX3" fmla="*/ 0 w 1848998"/>
                <a:gd name="connsiteY3" fmla="*/ 772678 h 772678"/>
                <a:gd name="connsiteX4" fmla="*/ 0 w 1848998"/>
                <a:gd name="connsiteY4" fmla="*/ 0 h 772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998" h="772678">
                  <a:moveTo>
                    <a:pt x="0" y="0"/>
                  </a:moveTo>
                  <a:lnTo>
                    <a:pt x="1848998" y="0"/>
                  </a:lnTo>
                  <a:lnTo>
                    <a:pt x="1848998" y="772678"/>
                  </a:lnTo>
                  <a:lnTo>
                    <a:pt x="0" y="77267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Revisions of 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ISO/IEC Directives</a:t>
              </a:r>
              <a:endParaRPr lang="en-US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94049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ISO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ogo and line (best for main title slid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(no logo or lin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Small logo no 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SO Sans Images 13">
    <a:dk1>
      <a:srgbClr val="3C3C3C"/>
    </a:dk1>
    <a:lt1>
      <a:srgbClr val="FFFFFF"/>
    </a:lt1>
    <a:dk2>
      <a:srgbClr val="3C3C3C"/>
    </a:dk2>
    <a:lt2>
      <a:srgbClr val="808080"/>
    </a:lt2>
    <a:accent1>
      <a:srgbClr val="4F7DB2"/>
    </a:accent1>
    <a:accent2>
      <a:srgbClr val="3366FF"/>
    </a:accent2>
    <a:accent3>
      <a:srgbClr val="FFFFFF"/>
    </a:accent3>
    <a:accent4>
      <a:srgbClr val="323232"/>
    </a:accent4>
    <a:accent5>
      <a:srgbClr val="B2BFD5"/>
    </a:accent5>
    <a:accent6>
      <a:srgbClr val="2D5CE7"/>
    </a:accent6>
    <a:hlink>
      <a:srgbClr val="CCCC00"/>
    </a:hlink>
    <a:folHlink>
      <a:srgbClr val="FF505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1F4F1F604D19428E4B3053FA9CA8A1" ma:contentTypeVersion="0" ma:contentTypeDescription="Create a new document." ma:contentTypeScope="" ma:versionID="dc7f3478be7d8f7b79c6eadb9f98f0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8e824939522d2937fc045f9b2465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72E7B-D019-4840-ACF7-35077792C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EF40FA-5DED-411B-B195-9EFB1DE0375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0DECFD-5BF6-4798-A901-A8DB8F884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ISO Template</Template>
  <TotalTime>3949</TotalTime>
  <Words>971</Words>
  <Application>Microsoft Office PowerPoint</Application>
  <PresentationFormat>On-screen Show (4:3)</PresentationFormat>
  <Paragraphs>274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New ISO Template</vt:lpstr>
      <vt:lpstr>Logo and line (best for main title slide)</vt:lpstr>
      <vt:lpstr>Small logo no line</vt:lpstr>
      <vt:lpstr>Blank (no logo or line)</vt:lpstr>
      <vt:lpstr>1_Small logo no line</vt:lpstr>
      <vt:lpstr>2_Small logo no line</vt:lpstr>
      <vt:lpstr>3_Small logo no line</vt:lpstr>
      <vt:lpstr>4_Small logo no line</vt:lpstr>
      <vt:lpstr>5_Small logo no line</vt:lpstr>
      <vt:lpstr>6_Small logo no line</vt:lpstr>
      <vt:lpstr>The ISO system and  ISO 21001</vt:lpstr>
      <vt:lpstr>About us</vt:lpstr>
      <vt:lpstr>ISO and the WSC (World Standards Cooperation)</vt:lpstr>
      <vt:lpstr>Membership of ISO committees</vt:lpstr>
      <vt:lpstr>ISO members</vt:lpstr>
      <vt:lpstr>Central Secretariat</vt:lpstr>
      <vt:lpstr>Management structure</vt:lpstr>
      <vt:lpstr>Technical Management Board (TMB)</vt:lpstr>
      <vt:lpstr>TMB – Key tasks</vt:lpstr>
      <vt:lpstr>ISO 21001</vt:lpstr>
      <vt:lpstr>What is ISO 21001?</vt:lpstr>
      <vt:lpstr>Why ISO 21001?</vt:lpstr>
      <vt:lpstr>Challenges faced by ISO 21001</vt:lpstr>
      <vt:lpstr>Challenges faced by ISO 21001</vt:lpstr>
      <vt:lpstr>ISO 21001 development</vt:lpstr>
      <vt:lpstr>Benefits of ISO 21001</vt:lpstr>
      <vt:lpstr>Benefits of ISO 21001</vt:lpstr>
      <vt:lpstr>Structure of ISO 21001</vt:lpstr>
      <vt:lpstr>Structure of ISO 21001</vt:lpstr>
      <vt:lpstr>Structure of ISO 21001 - Annexes</vt:lpstr>
      <vt:lpstr>Who will benefit from ISO 21001?</vt:lpstr>
      <vt:lpstr>Who’s developing ISO 21001?</vt:lpstr>
      <vt:lpstr>PC 288 members</vt:lpstr>
      <vt:lpstr>Slide 24</vt:lpstr>
    </vt:vector>
  </TitlesOfParts>
  <Company>ISO Central Secretariat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Management of ISO</dc:title>
  <dc:creator>VEGA Isabelle</dc:creator>
  <cp:lastModifiedBy>Mike</cp:lastModifiedBy>
  <cp:revision>343</cp:revision>
  <cp:lastPrinted>2016-05-04T14:13:41Z</cp:lastPrinted>
  <dcterms:created xsi:type="dcterms:W3CDTF">2014-05-06T17:11:25Z</dcterms:created>
  <dcterms:modified xsi:type="dcterms:W3CDTF">2016-10-14T20:55:35Z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0x0101007A1F4F1F604D19428E4B3053FA9CA8A1</vt:lpwstr>
  </property>
</Properties>
</file>